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42"/>
  </p:notesMasterIdLst>
  <p:handoutMasterIdLst>
    <p:handoutMasterId r:id="rId43"/>
  </p:handoutMasterIdLst>
  <p:sldIdLst>
    <p:sldId id="270" r:id="rId4"/>
    <p:sldId id="278" r:id="rId5"/>
    <p:sldId id="267" r:id="rId6"/>
    <p:sldId id="271" r:id="rId7"/>
    <p:sldId id="279" r:id="rId8"/>
    <p:sldId id="280" r:id="rId9"/>
    <p:sldId id="282" r:id="rId10"/>
    <p:sldId id="283" r:id="rId11"/>
    <p:sldId id="284" r:id="rId12"/>
    <p:sldId id="285" r:id="rId13"/>
    <p:sldId id="286" r:id="rId14"/>
    <p:sldId id="281" r:id="rId15"/>
    <p:sldId id="288" r:id="rId16"/>
    <p:sldId id="289" r:id="rId17"/>
    <p:sldId id="287" r:id="rId18"/>
    <p:sldId id="291" r:id="rId19"/>
    <p:sldId id="292" r:id="rId20"/>
    <p:sldId id="304" r:id="rId21"/>
    <p:sldId id="305" r:id="rId22"/>
    <p:sldId id="293" r:id="rId23"/>
    <p:sldId id="294" r:id="rId24"/>
    <p:sldId id="277" r:id="rId25"/>
    <p:sldId id="273" r:id="rId26"/>
    <p:sldId id="295" r:id="rId27"/>
    <p:sldId id="300" r:id="rId28"/>
    <p:sldId id="301" r:id="rId29"/>
    <p:sldId id="299" r:id="rId30"/>
    <p:sldId id="296" r:id="rId31"/>
    <p:sldId id="276" r:id="rId32"/>
    <p:sldId id="272" r:id="rId33"/>
    <p:sldId id="302" r:id="rId34"/>
    <p:sldId id="297" r:id="rId35"/>
    <p:sldId id="275" r:id="rId36"/>
    <p:sldId id="303" r:id="rId37"/>
    <p:sldId id="308" r:id="rId38"/>
    <p:sldId id="307" r:id="rId39"/>
    <p:sldId id="274"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767"/>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34079-55F8-FF43-9AA6-6D506DD0CA68}" v="44" dt="2022-11-09T21:22:47.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8"/>
    <p:restoredTop sz="86395"/>
  </p:normalViewPr>
  <p:slideViewPr>
    <p:cSldViewPr snapToGrid="0">
      <p:cViewPr>
        <p:scale>
          <a:sx n="118" d="100"/>
          <a:sy n="118" d="100"/>
        </p:scale>
        <p:origin x="544" y="144"/>
      </p:cViewPr>
      <p:guideLst/>
    </p:cSldViewPr>
  </p:slideViewPr>
  <p:outlineViewPr>
    <p:cViewPr>
      <p:scale>
        <a:sx n="33" d="100"/>
        <a:sy n="33" d="100"/>
      </p:scale>
      <p:origin x="0" y="-15632"/>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 Burns" userId="baca3c78-2439-4369-8434-0f5a8e1e4f4a" providerId="ADAL" clId="{291C0CF2-C0DD-0C45-B73A-F17784925F0E}"/>
    <pc:docChg chg="undo custSel modSld modMainMaster">
      <pc:chgData name="Kari Burns" userId="baca3c78-2439-4369-8434-0f5a8e1e4f4a" providerId="ADAL" clId="{291C0CF2-C0DD-0C45-B73A-F17784925F0E}" dt="2022-08-23T15:29:17.988" v="23" actId="20577"/>
      <pc:docMkLst>
        <pc:docMk/>
      </pc:docMkLst>
      <pc:sldChg chg="addSp modSp">
        <pc:chgData name="Kari Burns" userId="baca3c78-2439-4369-8434-0f5a8e1e4f4a" providerId="ADAL" clId="{291C0CF2-C0DD-0C45-B73A-F17784925F0E}" dt="2022-08-23T15:27:10.912" v="3"/>
        <pc:sldMkLst>
          <pc:docMk/>
          <pc:sldMk cId="1501587730" sldId="257"/>
        </pc:sldMkLst>
        <pc:spChg chg="add mod">
          <ac:chgData name="Kari Burns" userId="baca3c78-2439-4369-8434-0f5a8e1e4f4a" providerId="ADAL" clId="{291C0CF2-C0DD-0C45-B73A-F17784925F0E}" dt="2022-08-23T15:27:10.912" v="3"/>
          <ac:spMkLst>
            <pc:docMk/>
            <pc:sldMk cId="1501587730" sldId="257"/>
            <ac:spMk id="5" creationId="{84BCBA73-1D67-79FC-0270-3298C6309E90}"/>
          </ac:spMkLst>
        </pc:spChg>
      </pc:sldChg>
      <pc:sldChg chg="modSp mod">
        <pc:chgData name="Kari Burns" userId="baca3c78-2439-4369-8434-0f5a8e1e4f4a" providerId="ADAL" clId="{291C0CF2-C0DD-0C45-B73A-F17784925F0E}" dt="2022-08-23T15:28:57.172" v="16" actId="20577"/>
        <pc:sldMkLst>
          <pc:docMk/>
          <pc:sldMk cId="1380483706" sldId="262"/>
        </pc:sldMkLst>
        <pc:spChg chg="mod">
          <ac:chgData name="Kari Burns" userId="baca3c78-2439-4369-8434-0f5a8e1e4f4a" providerId="ADAL" clId="{291C0CF2-C0DD-0C45-B73A-F17784925F0E}" dt="2022-08-23T15:28:13.027" v="7" actId="20577"/>
          <ac:spMkLst>
            <pc:docMk/>
            <pc:sldMk cId="1380483706" sldId="262"/>
            <ac:spMk id="7" creationId="{9FA87606-DBD5-3936-9C3D-64FAC8019A90}"/>
          </ac:spMkLst>
        </pc:spChg>
        <pc:spChg chg="mod">
          <ac:chgData name="Kari Burns" userId="baca3c78-2439-4369-8434-0f5a8e1e4f4a" providerId="ADAL" clId="{291C0CF2-C0DD-0C45-B73A-F17784925F0E}" dt="2022-08-23T15:28:57.172" v="16" actId="20577"/>
          <ac:spMkLst>
            <pc:docMk/>
            <pc:sldMk cId="1380483706" sldId="262"/>
            <ac:spMk id="9" creationId="{2C5D8E87-3EBA-B566-F8B7-D03C3D68F133}"/>
          </ac:spMkLst>
        </pc:spChg>
      </pc:sldChg>
      <pc:sldChg chg="modSp mod">
        <pc:chgData name="Kari Burns" userId="baca3c78-2439-4369-8434-0f5a8e1e4f4a" providerId="ADAL" clId="{291C0CF2-C0DD-0C45-B73A-F17784925F0E}" dt="2022-08-23T15:29:17.988" v="23" actId="20577"/>
        <pc:sldMkLst>
          <pc:docMk/>
          <pc:sldMk cId="790266245" sldId="263"/>
        </pc:sldMkLst>
        <pc:spChg chg="mod">
          <ac:chgData name="Kari Burns" userId="baca3c78-2439-4369-8434-0f5a8e1e4f4a" providerId="ADAL" clId="{291C0CF2-C0DD-0C45-B73A-F17784925F0E}" dt="2022-08-23T15:29:17.988" v="23" actId="20577"/>
          <ac:spMkLst>
            <pc:docMk/>
            <pc:sldMk cId="790266245" sldId="263"/>
            <ac:spMk id="18" creationId="{A6D3B1C7-6CAC-FDCB-B635-97E1E0D5A163}"/>
          </ac:spMkLst>
        </pc:spChg>
      </pc:sldChg>
      <pc:sldMasterChg chg="modSldLayout">
        <pc:chgData name="Kari Burns" userId="baca3c78-2439-4369-8434-0f5a8e1e4f4a" providerId="ADAL" clId="{291C0CF2-C0DD-0C45-B73A-F17784925F0E}" dt="2022-08-23T15:27:05.961" v="2" actId="478"/>
        <pc:sldMasterMkLst>
          <pc:docMk/>
          <pc:sldMasterMk cId="4059174251" sldId="2147483648"/>
        </pc:sldMasterMkLst>
        <pc:sldLayoutChg chg="delSp modSp mod">
          <pc:chgData name="Kari Burns" userId="baca3c78-2439-4369-8434-0f5a8e1e4f4a" providerId="ADAL" clId="{291C0CF2-C0DD-0C45-B73A-F17784925F0E}" dt="2022-08-23T15:27:05.961" v="2" actId="478"/>
          <pc:sldLayoutMkLst>
            <pc:docMk/>
            <pc:sldMasterMk cId="4059174251" sldId="2147483648"/>
            <pc:sldLayoutMk cId="787847428" sldId="2147483650"/>
          </pc:sldLayoutMkLst>
          <pc:spChg chg="del mod">
            <ac:chgData name="Kari Burns" userId="baca3c78-2439-4369-8434-0f5a8e1e4f4a" providerId="ADAL" clId="{291C0CF2-C0DD-0C45-B73A-F17784925F0E}" dt="2022-08-23T15:27:05.961" v="2" actId="478"/>
            <ac:spMkLst>
              <pc:docMk/>
              <pc:sldMasterMk cId="4059174251" sldId="2147483648"/>
              <pc:sldLayoutMk cId="787847428" sldId="2147483650"/>
              <ac:spMk id="12" creationId="{0A639D3C-7B6D-130B-9EDA-3B872BEF7687}"/>
            </ac:spMkLst>
          </pc:spChg>
        </pc:sldLayoutChg>
      </pc:sldMasterChg>
    </pc:docChg>
  </pc:docChgLst>
  <pc:docChgLst>
    <pc:chgData name="Kellie Keeling" userId="19071d84-2c7e-46a5-a0ab-66b2bb23ab73" providerId="ADAL" clId="{C48231E7-CC5E-D249-82BD-6391FD777BC6}"/>
    <pc:docChg chg="custSel modSld modMainMaster">
      <pc:chgData name="Kellie Keeling" userId="19071d84-2c7e-46a5-a0ab-66b2bb23ab73" providerId="ADAL" clId="{C48231E7-CC5E-D249-82BD-6391FD777BC6}" dt="2022-11-01T19:42:50.506" v="9" actId="478"/>
      <pc:docMkLst>
        <pc:docMk/>
      </pc:docMkLst>
      <pc:sldChg chg="addSp delSp modSp mod">
        <pc:chgData name="Kellie Keeling" userId="19071d84-2c7e-46a5-a0ab-66b2bb23ab73" providerId="ADAL" clId="{C48231E7-CC5E-D249-82BD-6391FD777BC6}" dt="2022-11-01T19:42:14.219" v="2"/>
        <pc:sldMkLst>
          <pc:docMk/>
          <pc:sldMk cId="1419330644" sldId="256"/>
        </pc:sldMkLst>
        <pc:spChg chg="add del mod">
          <ac:chgData name="Kellie Keeling" userId="19071d84-2c7e-46a5-a0ab-66b2bb23ab73" providerId="ADAL" clId="{C48231E7-CC5E-D249-82BD-6391FD777BC6}" dt="2022-11-01T19:42:14.219" v="2"/>
          <ac:spMkLst>
            <pc:docMk/>
            <pc:sldMk cId="1419330644" sldId="256"/>
            <ac:spMk id="2" creationId="{11871CC4-D6BF-EDFC-85D9-71F07BA7EB16}"/>
          </ac:spMkLst>
        </pc:spChg>
      </pc:sldChg>
      <pc:sldMasterChg chg="modSldLayout">
        <pc:chgData name="Kellie Keeling" userId="19071d84-2c7e-46a5-a0ab-66b2bb23ab73" providerId="ADAL" clId="{C48231E7-CC5E-D249-82BD-6391FD777BC6}" dt="2022-11-01T19:42:50.506" v="9" actId="478"/>
        <pc:sldMasterMkLst>
          <pc:docMk/>
          <pc:sldMasterMk cId="4059174251" sldId="2147483648"/>
        </pc:sldMasterMkLst>
        <pc:sldLayoutChg chg="delSp mod">
          <pc:chgData name="Kellie Keeling" userId="19071d84-2c7e-46a5-a0ab-66b2bb23ab73" providerId="ADAL" clId="{C48231E7-CC5E-D249-82BD-6391FD777BC6}" dt="2022-11-01T19:42:22.695" v="3" actId="478"/>
          <pc:sldLayoutMkLst>
            <pc:docMk/>
            <pc:sldMasterMk cId="4059174251" sldId="2147483648"/>
            <pc:sldLayoutMk cId="331490898" sldId="2147483649"/>
          </pc:sldLayoutMkLst>
          <pc:picChg chg="del">
            <ac:chgData name="Kellie Keeling" userId="19071d84-2c7e-46a5-a0ab-66b2bb23ab73" providerId="ADAL" clId="{C48231E7-CC5E-D249-82BD-6391FD777BC6}" dt="2022-11-01T19:42:22.695" v="3" actId="478"/>
            <ac:picMkLst>
              <pc:docMk/>
              <pc:sldMasterMk cId="4059174251" sldId="2147483648"/>
              <pc:sldLayoutMk cId="331490898" sldId="2147483649"/>
              <ac:picMk id="7" creationId="{3FCCA1E2-435D-BECF-4904-A0C7FD0EA786}"/>
            </ac:picMkLst>
          </pc:picChg>
        </pc:sldLayoutChg>
        <pc:sldLayoutChg chg="delSp modSp mod">
          <pc:chgData name="Kellie Keeling" userId="19071d84-2c7e-46a5-a0ab-66b2bb23ab73" providerId="ADAL" clId="{C48231E7-CC5E-D249-82BD-6391FD777BC6}" dt="2022-11-01T19:42:50.506" v="9" actId="478"/>
          <pc:sldLayoutMkLst>
            <pc:docMk/>
            <pc:sldMasterMk cId="4059174251" sldId="2147483648"/>
            <pc:sldLayoutMk cId="2206740128" sldId="2147483652"/>
          </pc:sldLayoutMkLst>
          <pc:picChg chg="del mod">
            <ac:chgData name="Kellie Keeling" userId="19071d84-2c7e-46a5-a0ab-66b2bb23ab73" providerId="ADAL" clId="{C48231E7-CC5E-D249-82BD-6391FD777BC6}" dt="2022-11-01T19:42:50.506" v="9" actId="478"/>
            <ac:picMkLst>
              <pc:docMk/>
              <pc:sldMasterMk cId="4059174251" sldId="2147483648"/>
              <pc:sldLayoutMk cId="2206740128" sldId="2147483652"/>
              <ac:picMk id="8" creationId="{3BBB721A-09FC-0F56-7A10-5DC0EFA48D58}"/>
            </ac:picMkLst>
          </pc:picChg>
        </pc:sldLayoutChg>
        <pc:sldLayoutChg chg="delSp modSp mod delAnim">
          <pc:chgData name="Kellie Keeling" userId="19071d84-2c7e-46a5-a0ab-66b2bb23ab73" providerId="ADAL" clId="{C48231E7-CC5E-D249-82BD-6391FD777BC6}" dt="2022-11-01T19:42:38.628" v="6" actId="478"/>
          <pc:sldLayoutMkLst>
            <pc:docMk/>
            <pc:sldMasterMk cId="4059174251" sldId="2147483648"/>
            <pc:sldLayoutMk cId="1904634467" sldId="2147483653"/>
          </pc:sldLayoutMkLst>
          <pc:picChg chg="del mod">
            <ac:chgData name="Kellie Keeling" userId="19071d84-2c7e-46a5-a0ab-66b2bb23ab73" providerId="ADAL" clId="{C48231E7-CC5E-D249-82BD-6391FD777BC6}" dt="2022-11-01T19:42:38.628" v="6" actId="478"/>
            <ac:picMkLst>
              <pc:docMk/>
              <pc:sldMasterMk cId="4059174251" sldId="2147483648"/>
              <pc:sldLayoutMk cId="1904634467" sldId="2147483653"/>
              <ac:picMk id="10" creationId="{DA38EE86-A020-DA40-4EA2-4E43025DEA70}"/>
            </ac:picMkLst>
          </pc:picChg>
        </pc:sldLayoutChg>
        <pc:sldLayoutChg chg="delSp mod">
          <pc:chgData name="Kellie Keeling" userId="19071d84-2c7e-46a5-a0ab-66b2bb23ab73" providerId="ADAL" clId="{C48231E7-CC5E-D249-82BD-6391FD777BC6}" dt="2022-11-01T19:42:44.490" v="7" actId="478"/>
          <pc:sldLayoutMkLst>
            <pc:docMk/>
            <pc:sldMasterMk cId="4059174251" sldId="2147483648"/>
            <pc:sldLayoutMk cId="3351494141" sldId="2147483655"/>
          </pc:sldLayoutMkLst>
          <pc:picChg chg="del">
            <ac:chgData name="Kellie Keeling" userId="19071d84-2c7e-46a5-a0ab-66b2bb23ab73" providerId="ADAL" clId="{C48231E7-CC5E-D249-82BD-6391FD777BC6}" dt="2022-11-01T19:42:44.490" v="7" actId="478"/>
            <ac:picMkLst>
              <pc:docMk/>
              <pc:sldMasterMk cId="4059174251" sldId="2147483648"/>
              <pc:sldLayoutMk cId="3351494141" sldId="2147483655"/>
              <ac:picMk id="5" creationId="{3C7E05C4-A97E-AE5F-26C1-0AFFFACD2C40}"/>
            </ac:picMkLst>
          </pc:picChg>
        </pc:sldLayoutChg>
        <pc:sldLayoutChg chg="delSp mod">
          <pc:chgData name="Kellie Keeling" userId="19071d84-2c7e-46a5-a0ab-66b2bb23ab73" providerId="ADAL" clId="{C48231E7-CC5E-D249-82BD-6391FD777BC6}" dt="2022-11-01T19:42:27.466" v="4" actId="478"/>
          <pc:sldLayoutMkLst>
            <pc:docMk/>
            <pc:sldMasterMk cId="4059174251" sldId="2147483648"/>
            <pc:sldLayoutMk cId="3860461980" sldId="2147483656"/>
          </pc:sldLayoutMkLst>
          <pc:picChg chg="del">
            <ac:chgData name="Kellie Keeling" userId="19071d84-2c7e-46a5-a0ab-66b2bb23ab73" providerId="ADAL" clId="{C48231E7-CC5E-D249-82BD-6391FD777BC6}" dt="2022-11-01T19:42:27.466" v="4" actId="478"/>
            <ac:picMkLst>
              <pc:docMk/>
              <pc:sldMasterMk cId="4059174251" sldId="2147483648"/>
              <pc:sldLayoutMk cId="3860461980" sldId="2147483656"/>
              <ac:picMk id="7" creationId="{3FCCA1E2-435D-BECF-4904-A0C7FD0EA786}"/>
            </ac:picMkLst>
          </pc:picChg>
        </pc:sldLayoutChg>
      </pc:sldMasterChg>
    </pc:docChg>
  </pc:docChgLst>
  <pc:docChgLst>
    <pc:chgData name="Kelsey Bingham" userId="S::kelsey.bingham@du.edu::7f864b7a-503d-4f72-8891-1b6faa07bddf" providerId="AD" clId="Web-{B842A1F2-91E0-4798-9C3E-F6B621694E9A}"/>
    <pc:docChg chg="modSld sldOrd">
      <pc:chgData name="Kelsey Bingham" userId="S::kelsey.bingham@du.edu::7f864b7a-503d-4f72-8891-1b6faa07bddf" providerId="AD" clId="Web-{B842A1F2-91E0-4798-9C3E-F6B621694E9A}" dt="2022-08-17T17:33:21.123" v="25" actId="1076"/>
      <pc:docMkLst>
        <pc:docMk/>
      </pc:docMkLst>
      <pc:sldChg chg="modSp">
        <pc:chgData name="Kelsey Bingham" userId="S::kelsey.bingham@du.edu::7f864b7a-503d-4f72-8891-1b6faa07bddf" providerId="AD" clId="Web-{B842A1F2-91E0-4798-9C3E-F6B621694E9A}" dt="2022-08-17T17:29:55.713" v="1" actId="20577"/>
        <pc:sldMkLst>
          <pc:docMk/>
          <pc:sldMk cId="1419330644" sldId="256"/>
        </pc:sldMkLst>
        <pc:spChg chg="mod">
          <ac:chgData name="Kelsey Bingham" userId="S::kelsey.bingham@du.edu::7f864b7a-503d-4f72-8891-1b6faa07bddf" providerId="AD" clId="Web-{B842A1F2-91E0-4798-9C3E-F6B621694E9A}" dt="2022-08-17T17:29:55.713" v="1" actId="20577"/>
          <ac:spMkLst>
            <pc:docMk/>
            <pc:sldMk cId="1419330644" sldId="256"/>
            <ac:spMk id="5" creationId="{572A0FF6-924B-F8A3-8588-68853A283962}"/>
          </ac:spMkLst>
        </pc:spChg>
      </pc:sldChg>
      <pc:sldChg chg="addSp delSp">
        <pc:chgData name="Kelsey Bingham" userId="S::kelsey.bingham@du.edu::7f864b7a-503d-4f72-8891-1b6faa07bddf" providerId="AD" clId="Web-{B842A1F2-91E0-4798-9C3E-F6B621694E9A}" dt="2022-08-17T17:30:57.324" v="3"/>
        <pc:sldMkLst>
          <pc:docMk/>
          <pc:sldMk cId="3784507771" sldId="259"/>
        </pc:sldMkLst>
        <pc:graphicFrameChg chg="add del">
          <ac:chgData name="Kelsey Bingham" userId="S::kelsey.bingham@du.edu::7f864b7a-503d-4f72-8891-1b6faa07bddf" providerId="AD" clId="Web-{B842A1F2-91E0-4798-9C3E-F6B621694E9A}" dt="2022-08-17T17:30:57.324" v="3"/>
          <ac:graphicFrameMkLst>
            <pc:docMk/>
            <pc:sldMk cId="3784507771" sldId="259"/>
            <ac:graphicFrameMk id="2" creationId="{05C88516-7A60-8B99-E7E7-4021C2FAB5C1}"/>
          </ac:graphicFrameMkLst>
        </pc:graphicFrameChg>
      </pc:sldChg>
      <pc:sldChg chg="ord">
        <pc:chgData name="Kelsey Bingham" userId="S::kelsey.bingham@du.edu::7f864b7a-503d-4f72-8891-1b6faa07bddf" providerId="AD" clId="Web-{B842A1F2-91E0-4798-9C3E-F6B621694E9A}" dt="2022-08-17T17:31:07.183" v="5"/>
        <pc:sldMkLst>
          <pc:docMk/>
          <pc:sldMk cId="3517095397" sldId="261"/>
        </pc:sldMkLst>
      </pc:sldChg>
      <pc:sldChg chg="addSp delSp modSp">
        <pc:chgData name="Kelsey Bingham" userId="S::kelsey.bingham@du.edu::7f864b7a-503d-4f72-8891-1b6faa07bddf" providerId="AD" clId="Web-{B842A1F2-91E0-4798-9C3E-F6B621694E9A}" dt="2022-08-17T17:32:51.623" v="23" actId="20577"/>
        <pc:sldMkLst>
          <pc:docMk/>
          <pc:sldMk cId="1380483706" sldId="262"/>
        </pc:sldMkLst>
        <pc:spChg chg="add del mod ord">
          <ac:chgData name="Kelsey Bingham" userId="S::kelsey.bingham@du.edu::7f864b7a-503d-4f72-8891-1b6faa07bddf" providerId="AD" clId="Web-{B842A1F2-91E0-4798-9C3E-F6B621694E9A}" dt="2022-08-17T17:32:51.107" v="22"/>
          <ac:spMkLst>
            <pc:docMk/>
            <pc:sldMk cId="1380483706" sldId="262"/>
            <ac:spMk id="5" creationId="{B374CB56-AC61-E99D-7833-C433EB878542}"/>
          </ac:spMkLst>
        </pc:spChg>
        <pc:spChg chg="add del">
          <ac:chgData name="Kelsey Bingham" userId="S::kelsey.bingham@du.edu::7f864b7a-503d-4f72-8891-1b6faa07bddf" providerId="AD" clId="Web-{B842A1F2-91E0-4798-9C3E-F6B621694E9A}" dt="2022-08-17T17:31:46.012" v="7"/>
          <ac:spMkLst>
            <pc:docMk/>
            <pc:sldMk cId="1380483706" sldId="262"/>
            <ac:spMk id="8" creationId="{8D37E4E1-0297-E7C2-D935-8520536AA37D}"/>
          </ac:spMkLst>
        </pc:spChg>
        <pc:spChg chg="mod">
          <ac:chgData name="Kelsey Bingham" userId="S::kelsey.bingham@du.edu::7f864b7a-503d-4f72-8891-1b6faa07bddf" providerId="AD" clId="Web-{B842A1F2-91E0-4798-9C3E-F6B621694E9A}" dt="2022-08-17T17:32:51.623" v="23" actId="20577"/>
          <ac:spMkLst>
            <pc:docMk/>
            <pc:sldMk cId="1380483706" sldId="262"/>
            <ac:spMk id="9" creationId="{2C5D8E87-3EBA-B566-F8B7-D03C3D68F133}"/>
          </ac:spMkLst>
        </pc:spChg>
      </pc:sldChg>
      <pc:sldChg chg="modSp">
        <pc:chgData name="Kelsey Bingham" userId="S::kelsey.bingham@du.edu::7f864b7a-503d-4f72-8891-1b6faa07bddf" providerId="AD" clId="Web-{B842A1F2-91E0-4798-9C3E-F6B621694E9A}" dt="2022-08-17T17:33:21.123" v="25" actId="1076"/>
        <pc:sldMkLst>
          <pc:docMk/>
          <pc:sldMk cId="790266245" sldId="263"/>
        </pc:sldMkLst>
        <pc:spChg chg="mod">
          <ac:chgData name="Kelsey Bingham" userId="S::kelsey.bingham@du.edu::7f864b7a-503d-4f72-8891-1b6faa07bddf" providerId="AD" clId="Web-{B842A1F2-91E0-4798-9C3E-F6B621694E9A}" dt="2022-08-17T17:33:21.123" v="25" actId="1076"/>
          <ac:spMkLst>
            <pc:docMk/>
            <pc:sldMk cId="790266245" sldId="263"/>
            <ac:spMk id="13" creationId="{7BDC7C5A-5D21-469D-761F-60E0C3E0EAF1}"/>
          </ac:spMkLst>
        </pc:spChg>
      </pc:sldChg>
    </pc:docChg>
  </pc:docChgLst>
  <pc:docChgLst>
    <pc:chgData name="Kellie Keeling" userId="19071d84-2c7e-46a5-a0ab-66b2bb23ab73" providerId="ADAL" clId="{91334079-55F8-FF43-9AA6-6D506DD0CA68}"/>
    <pc:docChg chg="custSel modSld addMainMaster modMainMaster">
      <pc:chgData name="Kellie Keeling" userId="19071d84-2c7e-46a5-a0ab-66b2bb23ab73" providerId="ADAL" clId="{91334079-55F8-FF43-9AA6-6D506DD0CA68}" dt="2022-11-09T21:22:47.200" v="295" actId="20577"/>
      <pc:docMkLst>
        <pc:docMk/>
      </pc:docMkLst>
      <pc:sldChg chg="modSp mod modNotesTx">
        <pc:chgData name="Kellie Keeling" userId="19071d84-2c7e-46a5-a0ab-66b2bb23ab73" providerId="ADAL" clId="{91334079-55F8-FF43-9AA6-6D506DD0CA68}" dt="2022-11-09T20:51:10.092" v="156" actId="20577"/>
        <pc:sldMkLst>
          <pc:docMk/>
          <pc:sldMk cId="1419330644" sldId="256"/>
        </pc:sldMkLst>
        <pc:spChg chg="mod">
          <ac:chgData name="Kellie Keeling" userId="19071d84-2c7e-46a5-a0ab-66b2bb23ab73" providerId="ADAL" clId="{91334079-55F8-FF43-9AA6-6D506DD0CA68}" dt="2022-11-09T20:51:10.092" v="156" actId="20577"/>
          <ac:spMkLst>
            <pc:docMk/>
            <pc:sldMk cId="1419330644" sldId="256"/>
            <ac:spMk id="3" creationId="{F1325DD8-76BF-3B43-44F7-B2B916C47BE0}"/>
          </ac:spMkLst>
        </pc:spChg>
        <pc:spChg chg="mod">
          <ac:chgData name="Kellie Keeling" userId="19071d84-2c7e-46a5-a0ab-66b2bb23ab73" providerId="ADAL" clId="{91334079-55F8-FF43-9AA6-6D506DD0CA68}" dt="2022-11-09T20:50:09.551" v="130" actId="20577"/>
          <ac:spMkLst>
            <pc:docMk/>
            <pc:sldMk cId="1419330644" sldId="256"/>
            <ac:spMk id="4" creationId="{30616987-3456-75BA-70E4-8749A2B3FE94}"/>
          </ac:spMkLst>
        </pc:spChg>
      </pc:sldChg>
      <pc:sldChg chg="addSp delSp modSp mod">
        <pc:chgData name="Kellie Keeling" userId="19071d84-2c7e-46a5-a0ab-66b2bb23ab73" providerId="ADAL" clId="{91334079-55F8-FF43-9AA6-6D506DD0CA68}" dt="2022-11-01T20:24:35.140" v="77" actId="20577"/>
        <pc:sldMkLst>
          <pc:docMk/>
          <pc:sldMk cId="1501587730" sldId="257"/>
        </pc:sldMkLst>
        <pc:spChg chg="mod">
          <ac:chgData name="Kellie Keeling" userId="19071d84-2c7e-46a5-a0ab-66b2bb23ab73" providerId="ADAL" clId="{91334079-55F8-FF43-9AA6-6D506DD0CA68}" dt="2022-11-01T20:24:16.608" v="66" actId="1076"/>
          <ac:spMkLst>
            <pc:docMk/>
            <pc:sldMk cId="1501587730" sldId="257"/>
            <ac:spMk id="2" creationId="{C800DF06-1FD3-764D-7335-A80037B9B00C}"/>
          </ac:spMkLst>
        </pc:spChg>
        <pc:spChg chg="add del mod">
          <ac:chgData name="Kellie Keeling" userId="19071d84-2c7e-46a5-a0ab-66b2bb23ab73" providerId="ADAL" clId="{91334079-55F8-FF43-9AA6-6D506DD0CA68}" dt="2022-11-01T20:19:34.247" v="39"/>
          <ac:spMkLst>
            <pc:docMk/>
            <pc:sldMk cId="1501587730" sldId="257"/>
            <ac:spMk id="6" creationId="{B344EBAF-C2A4-DDE6-881B-867A093EC8C3}"/>
          </ac:spMkLst>
        </pc:spChg>
        <pc:spChg chg="add del mod">
          <ac:chgData name="Kellie Keeling" userId="19071d84-2c7e-46a5-a0ab-66b2bb23ab73" providerId="ADAL" clId="{91334079-55F8-FF43-9AA6-6D506DD0CA68}" dt="2022-11-01T20:19:35.386" v="41"/>
          <ac:spMkLst>
            <pc:docMk/>
            <pc:sldMk cId="1501587730" sldId="257"/>
            <ac:spMk id="7" creationId="{E0E4847A-66C6-2A7A-98FE-146E5B59D3EA}"/>
          </ac:spMkLst>
        </pc:spChg>
        <pc:spChg chg="add del mod">
          <ac:chgData name="Kellie Keeling" userId="19071d84-2c7e-46a5-a0ab-66b2bb23ab73" providerId="ADAL" clId="{91334079-55F8-FF43-9AA6-6D506DD0CA68}" dt="2022-11-01T20:19:34.165" v="37"/>
          <ac:spMkLst>
            <pc:docMk/>
            <pc:sldMk cId="1501587730" sldId="257"/>
            <ac:spMk id="8" creationId="{97131B9E-14EB-3F4F-2C78-163CD2D9ABF2}"/>
          </ac:spMkLst>
        </pc:spChg>
        <pc:spChg chg="add del mod">
          <ac:chgData name="Kellie Keeling" userId="19071d84-2c7e-46a5-a0ab-66b2bb23ab73" providerId="ADAL" clId="{91334079-55F8-FF43-9AA6-6D506DD0CA68}" dt="2022-11-01T20:19:44.426" v="47"/>
          <ac:spMkLst>
            <pc:docMk/>
            <pc:sldMk cId="1501587730" sldId="257"/>
            <ac:spMk id="9" creationId="{602AFBCA-98F2-8710-691F-AF5D6DE5DBDD}"/>
          </ac:spMkLst>
        </pc:spChg>
        <pc:spChg chg="add del mod">
          <ac:chgData name="Kellie Keeling" userId="19071d84-2c7e-46a5-a0ab-66b2bb23ab73" providerId="ADAL" clId="{91334079-55F8-FF43-9AA6-6D506DD0CA68}" dt="2022-11-01T20:19:45.276" v="49"/>
          <ac:spMkLst>
            <pc:docMk/>
            <pc:sldMk cId="1501587730" sldId="257"/>
            <ac:spMk id="10" creationId="{72F52D4A-4B7E-9FE3-A64D-8E4DC72A9E0D}"/>
          </ac:spMkLst>
        </pc:spChg>
        <pc:spChg chg="add del mod">
          <ac:chgData name="Kellie Keeling" userId="19071d84-2c7e-46a5-a0ab-66b2bb23ab73" providerId="ADAL" clId="{91334079-55F8-FF43-9AA6-6D506DD0CA68}" dt="2022-11-01T20:19:49.400" v="54"/>
          <ac:spMkLst>
            <pc:docMk/>
            <pc:sldMk cId="1501587730" sldId="257"/>
            <ac:spMk id="11" creationId="{4351E743-D061-BDA4-758F-9B208EAF114D}"/>
          </ac:spMkLst>
        </pc:spChg>
        <pc:spChg chg="add del mod">
          <ac:chgData name="Kellie Keeling" userId="19071d84-2c7e-46a5-a0ab-66b2bb23ab73" providerId="ADAL" clId="{91334079-55F8-FF43-9AA6-6D506DD0CA68}" dt="2022-11-01T20:19:46.829" v="52"/>
          <ac:spMkLst>
            <pc:docMk/>
            <pc:sldMk cId="1501587730" sldId="257"/>
            <ac:spMk id="12" creationId="{596A5546-859A-CD85-060A-AF59B95AFA5F}"/>
          </ac:spMkLst>
        </pc:spChg>
        <pc:spChg chg="add mod">
          <ac:chgData name="Kellie Keeling" userId="19071d84-2c7e-46a5-a0ab-66b2bb23ab73" providerId="ADAL" clId="{91334079-55F8-FF43-9AA6-6D506DD0CA68}" dt="2022-11-01T20:24:35.140" v="77" actId="20577"/>
          <ac:spMkLst>
            <pc:docMk/>
            <pc:sldMk cId="1501587730" sldId="257"/>
            <ac:spMk id="13" creationId="{F282638C-FADC-9AD2-5B56-D0525507282F}"/>
          </ac:spMkLst>
        </pc:spChg>
      </pc:sldChg>
      <pc:sldChg chg="modSp">
        <pc:chgData name="Kellie Keeling" userId="19071d84-2c7e-46a5-a0ab-66b2bb23ab73" providerId="ADAL" clId="{91334079-55F8-FF43-9AA6-6D506DD0CA68}" dt="2022-11-01T20:22:23.661" v="64" actId="20577"/>
        <pc:sldMkLst>
          <pc:docMk/>
          <pc:sldMk cId="3784507771" sldId="259"/>
        </pc:sldMkLst>
        <pc:spChg chg="mod">
          <ac:chgData name="Kellie Keeling" userId="19071d84-2c7e-46a5-a0ab-66b2bb23ab73" providerId="ADAL" clId="{91334079-55F8-FF43-9AA6-6D506DD0CA68}" dt="2022-11-01T20:22:23.661" v="64" actId="20577"/>
          <ac:spMkLst>
            <pc:docMk/>
            <pc:sldMk cId="3784507771" sldId="259"/>
            <ac:spMk id="3" creationId="{EB06236B-0AAB-FC46-EA6B-27E75F25F196}"/>
          </ac:spMkLst>
        </pc:spChg>
      </pc:sldChg>
      <pc:sldChg chg="modSp">
        <pc:chgData name="Kellie Keeling" userId="19071d84-2c7e-46a5-a0ab-66b2bb23ab73" providerId="ADAL" clId="{91334079-55F8-FF43-9AA6-6D506DD0CA68}" dt="2022-11-09T21:22:47.200" v="295" actId="20577"/>
        <pc:sldMkLst>
          <pc:docMk/>
          <pc:sldMk cId="3517095397" sldId="261"/>
        </pc:sldMkLst>
        <pc:spChg chg="mod">
          <ac:chgData name="Kellie Keeling" userId="19071d84-2c7e-46a5-a0ab-66b2bb23ab73" providerId="ADAL" clId="{91334079-55F8-FF43-9AA6-6D506DD0CA68}" dt="2022-11-09T21:22:45.321" v="291" actId="20577"/>
          <ac:spMkLst>
            <pc:docMk/>
            <pc:sldMk cId="3517095397" sldId="261"/>
            <ac:spMk id="2" creationId="{A3291A7A-EE87-4FFD-65C9-BC0C5A0075BB}"/>
          </ac:spMkLst>
        </pc:spChg>
        <pc:spChg chg="mod">
          <ac:chgData name="Kellie Keeling" userId="19071d84-2c7e-46a5-a0ab-66b2bb23ab73" providerId="ADAL" clId="{91334079-55F8-FF43-9AA6-6D506DD0CA68}" dt="2022-11-09T21:22:47.200" v="295" actId="20577"/>
          <ac:spMkLst>
            <pc:docMk/>
            <pc:sldMk cId="3517095397" sldId="261"/>
            <ac:spMk id="4" creationId="{76548BA7-A4E6-4697-43A6-DD2B9E92FB55}"/>
          </ac:spMkLst>
        </pc:spChg>
      </pc:sldChg>
      <pc:sldChg chg="addSp delSp modSp mod">
        <pc:chgData name="Kellie Keeling" userId="19071d84-2c7e-46a5-a0ab-66b2bb23ab73" providerId="ADAL" clId="{91334079-55F8-FF43-9AA6-6D506DD0CA68}" dt="2022-11-09T21:15:42.921" v="287" actId="1076"/>
        <pc:sldMkLst>
          <pc:docMk/>
          <pc:sldMk cId="4173959866" sldId="265"/>
        </pc:sldMkLst>
        <pc:spChg chg="add mod">
          <ac:chgData name="Kellie Keeling" userId="19071d84-2c7e-46a5-a0ab-66b2bb23ab73" providerId="ADAL" clId="{91334079-55F8-FF43-9AA6-6D506DD0CA68}" dt="2022-11-09T21:09:22.784" v="273" actId="3626"/>
          <ac:spMkLst>
            <pc:docMk/>
            <pc:sldMk cId="4173959866" sldId="265"/>
            <ac:spMk id="3" creationId="{FC5AFCD1-745F-DB17-C5F6-A1DC85C3BC1D}"/>
          </ac:spMkLst>
        </pc:spChg>
        <pc:picChg chg="add del mod">
          <ac:chgData name="Kellie Keeling" userId="19071d84-2c7e-46a5-a0ab-66b2bb23ab73" providerId="ADAL" clId="{91334079-55F8-FF43-9AA6-6D506DD0CA68}" dt="2022-11-09T21:12:33.735" v="277" actId="478"/>
          <ac:picMkLst>
            <pc:docMk/>
            <pc:sldMk cId="4173959866" sldId="265"/>
            <ac:picMk id="5" creationId="{E22BA0B8-305B-0951-C9EA-104286F19D9D}"/>
          </ac:picMkLst>
        </pc:picChg>
        <pc:picChg chg="add mod">
          <ac:chgData name="Kellie Keeling" userId="19071d84-2c7e-46a5-a0ab-66b2bb23ab73" providerId="ADAL" clId="{91334079-55F8-FF43-9AA6-6D506DD0CA68}" dt="2022-11-09T21:11:14.534" v="276" actId="1076"/>
          <ac:picMkLst>
            <pc:docMk/>
            <pc:sldMk cId="4173959866" sldId="265"/>
            <ac:picMk id="7" creationId="{49E7302F-0FB5-EC03-BEFA-69F03DBD428B}"/>
          </ac:picMkLst>
        </pc:picChg>
        <pc:picChg chg="add mod">
          <ac:chgData name="Kellie Keeling" userId="19071d84-2c7e-46a5-a0ab-66b2bb23ab73" providerId="ADAL" clId="{91334079-55F8-FF43-9AA6-6D506DD0CA68}" dt="2022-11-09T21:13:59.550" v="281" actId="962"/>
          <ac:picMkLst>
            <pc:docMk/>
            <pc:sldMk cId="4173959866" sldId="265"/>
            <ac:picMk id="9" creationId="{EE2000D7-5D34-ECE9-D940-79D5E7E2CA8D}"/>
          </ac:picMkLst>
        </pc:picChg>
        <pc:picChg chg="add mod">
          <ac:chgData name="Kellie Keeling" userId="19071d84-2c7e-46a5-a0ab-66b2bb23ab73" providerId="ADAL" clId="{91334079-55F8-FF43-9AA6-6D506DD0CA68}" dt="2022-11-09T21:15:42.921" v="287" actId="1076"/>
          <ac:picMkLst>
            <pc:docMk/>
            <pc:sldMk cId="4173959866" sldId="265"/>
            <ac:picMk id="11" creationId="{8CD5077F-C07A-45D6-9257-CDC7D4F94282}"/>
          </ac:picMkLst>
        </pc:picChg>
      </pc:sldChg>
      <pc:sldMasterChg chg="modSldLayout">
        <pc:chgData name="Kellie Keeling" userId="19071d84-2c7e-46a5-a0ab-66b2bb23ab73" providerId="ADAL" clId="{91334079-55F8-FF43-9AA6-6D506DD0CA68}" dt="2022-11-01T20:19:46.817" v="50" actId="478"/>
        <pc:sldMasterMkLst>
          <pc:docMk/>
          <pc:sldMasterMk cId="4059174251" sldId="2147483648"/>
        </pc:sldMasterMkLst>
        <pc:sldLayoutChg chg="addSp delSp modSp mod">
          <pc:chgData name="Kellie Keeling" userId="19071d84-2c7e-46a5-a0ab-66b2bb23ab73" providerId="ADAL" clId="{91334079-55F8-FF43-9AA6-6D506DD0CA68}" dt="2022-11-01T20:19:46.817" v="50" actId="478"/>
          <pc:sldLayoutMkLst>
            <pc:docMk/>
            <pc:sldMasterMk cId="4059174251" sldId="2147483648"/>
            <pc:sldLayoutMk cId="787847428" sldId="2147483650"/>
          </pc:sldLayoutMkLst>
          <pc:spChg chg="add del mod">
            <ac:chgData name="Kellie Keeling" userId="19071d84-2c7e-46a5-a0ab-66b2bb23ab73" providerId="ADAL" clId="{91334079-55F8-FF43-9AA6-6D506DD0CA68}" dt="2022-11-01T20:17:36.459" v="2"/>
            <ac:spMkLst>
              <pc:docMk/>
              <pc:sldMasterMk cId="4059174251" sldId="2147483648"/>
              <pc:sldLayoutMk cId="787847428" sldId="2147483650"/>
              <ac:spMk id="2" creationId="{18753E49-7C95-77FA-4997-9385E3BB9E47}"/>
            </ac:spMkLst>
          </pc:spChg>
          <pc:spChg chg="add del mod">
            <ac:chgData name="Kellie Keeling" userId="19071d84-2c7e-46a5-a0ab-66b2bb23ab73" providerId="ADAL" clId="{91334079-55F8-FF43-9AA6-6D506DD0CA68}" dt="2022-11-01T20:19:46.817" v="50" actId="478"/>
            <ac:spMkLst>
              <pc:docMk/>
              <pc:sldMasterMk cId="4059174251" sldId="2147483648"/>
              <pc:sldLayoutMk cId="787847428" sldId="2147483650"/>
              <ac:spMk id="3" creationId="{7EB0F325-EE7C-EB10-AF7C-6D2ECC9290F0}"/>
            </ac:spMkLst>
          </pc:spChg>
          <pc:spChg chg="mod">
            <ac:chgData name="Kellie Keeling" userId="19071d84-2c7e-46a5-a0ab-66b2bb23ab73" providerId="ADAL" clId="{91334079-55F8-FF43-9AA6-6D506DD0CA68}" dt="2022-11-01T20:19:09.562" v="32" actId="1076"/>
            <ac:spMkLst>
              <pc:docMk/>
              <pc:sldMasterMk cId="4059174251" sldId="2147483648"/>
              <pc:sldLayoutMk cId="787847428" sldId="2147483650"/>
              <ac:spMk id="7" creationId="{8CA02609-A6C0-A2D5-F4CF-83148285CB1D}"/>
            </ac:spMkLst>
          </pc:spChg>
        </pc:sldLayoutChg>
      </pc:sldMasterChg>
      <pc:sldMasterChg chg="new mod addSldLayout">
        <pc:chgData name="Kellie Keeling" userId="19071d84-2c7e-46a5-a0ab-66b2bb23ab73" providerId="ADAL" clId="{91334079-55F8-FF43-9AA6-6D506DD0CA68}" dt="2022-11-01T20:17:47.712" v="3" actId="6938"/>
        <pc:sldMasterMkLst>
          <pc:docMk/>
          <pc:sldMasterMk cId="546488220" sldId="2147483659"/>
        </pc:sldMasterMkLst>
        <pc:sldLayoutChg chg="new replId">
          <pc:chgData name="Kellie Keeling" userId="19071d84-2c7e-46a5-a0ab-66b2bb23ab73" providerId="ADAL" clId="{91334079-55F8-FF43-9AA6-6D506DD0CA68}" dt="2022-11-01T20:17:47.712" v="3" actId="6938"/>
          <pc:sldLayoutMkLst>
            <pc:docMk/>
            <pc:sldMasterMk cId="546488220" sldId="2147483659"/>
            <pc:sldLayoutMk cId="3145071773" sldId="2147483660"/>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4077841271" sldId="2147483661"/>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178276591" sldId="2147483662"/>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2133641133" sldId="2147483663"/>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129489699" sldId="2147483664"/>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3121784962" sldId="2147483665"/>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2660043414" sldId="2147483666"/>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2958571694" sldId="2147483667"/>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1775128238" sldId="2147483668"/>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301764244" sldId="2147483669"/>
          </pc:sldLayoutMkLst>
        </pc:sldLayoutChg>
        <pc:sldLayoutChg chg="new replId">
          <pc:chgData name="Kellie Keeling" userId="19071d84-2c7e-46a5-a0ab-66b2bb23ab73" providerId="ADAL" clId="{91334079-55F8-FF43-9AA6-6D506DD0CA68}" dt="2022-11-01T20:17:47.712" v="3" actId="6938"/>
          <pc:sldLayoutMkLst>
            <pc:docMk/>
            <pc:sldMasterMk cId="546488220" sldId="2147483659"/>
            <pc:sldLayoutMk cId="1561166342" sldId="2147483670"/>
          </pc:sldLayoutMkLst>
        </pc:sldLayoutChg>
      </pc:sldMasterChg>
    </pc:docChg>
  </pc:docChgLst>
  <pc:docChgLst>
    <pc:chgData name="Kellie Keeling" userId="19071d84-2c7e-46a5-a0ab-66b2bb23ab73" providerId="ADAL" clId="{319238D5-1A40-EA45-89EB-4159DA39F452}"/>
    <pc:docChg chg="undo custSel modSld modMainMaster">
      <pc:chgData name="Kellie Keeling" userId="19071d84-2c7e-46a5-a0ab-66b2bb23ab73" providerId="ADAL" clId="{319238D5-1A40-EA45-89EB-4159DA39F452}" dt="2022-11-01T20:14:45.119" v="186"/>
      <pc:docMkLst>
        <pc:docMk/>
      </pc:docMkLst>
      <pc:sldChg chg="addSp delSp modSp mod">
        <pc:chgData name="Kellie Keeling" userId="19071d84-2c7e-46a5-a0ab-66b2bb23ab73" providerId="ADAL" clId="{319238D5-1A40-EA45-89EB-4159DA39F452}" dt="2022-11-01T20:06:31.651" v="134" actId="20577"/>
        <pc:sldMkLst>
          <pc:docMk/>
          <pc:sldMk cId="1419330644" sldId="256"/>
        </pc:sldMkLst>
        <pc:spChg chg="add del mod">
          <ac:chgData name="Kellie Keeling" userId="19071d84-2c7e-46a5-a0ab-66b2bb23ab73" providerId="ADAL" clId="{319238D5-1A40-EA45-89EB-4159DA39F452}" dt="2022-11-01T20:00:38.210" v="37"/>
          <ac:spMkLst>
            <pc:docMk/>
            <pc:sldMk cId="1419330644" sldId="256"/>
            <ac:spMk id="2" creationId="{777EAAC6-4E97-DBEE-320A-969BF2D55F93}"/>
          </ac:spMkLst>
        </pc:spChg>
        <pc:spChg chg="add del mod">
          <ac:chgData name="Kellie Keeling" userId="19071d84-2c7e-46a5-a0ab-66b2bb23ab73" providerId="ADAL" clId="{319238D5-1A40-EA45-89EB-4159DA39F452}" dt="2022-11-01T19:55:39.365" v="20"/>
          <ac:spMkLst>
            <pc:docMk/>
            <pc:sldMk cId="1419330644" sldId="256"/>
            <ac:spMk id="2" creationId="{7A2057FB-C55C-0BD3-E0D0-3B2157373B8E}"/>
          </ac:spMkLst>
        </pc:spChg>
        <pc:spChg chg="mod">
          <ac:chgData name="Kellie Keeling" userId="19071d84-2c7e-46a5-a0ab-66b2bb23ab73" providerId="ADAL" clId="{319238D5-1A40-EA45-89EB-4159DA39F452}" dt="2022-11-01T20:06:31.651" v="134" actId="20577"/>
          <ac:spMkLst>
            <pc:docMk/>
            <pc:sldMk cId="1419330644" sldId="256"/>
            <ac:spMk id="5" creationId="{572A0FF6-924B-F8A3-8588-68853A283962}"/>
          </ac:spMkLst>
        </pc:spChg>
      </pc:sldChg>
      <pc:sldChg chg="addSp delSp modSp mod">
        <pc:chgData name="Kellie Keeling" userId="19071d84-2c7e-46a5-a0ab-66b2bb23ab73" providerId="ADAL" clId="{319238D5-1A40-EA45-89EB-4159DA39F452}" dt="2022-11-01T20:12:12.699" v="137"/>
        <pc:sldMkLst>
          <pc:docMk/>
          <pc:sldMk cId="2743006817" sldId="258"/>
        </pc:sldMkLst>
        <pc:spChg chg="add del mod">
          <ac:chgData name="Kellie Keeling" userId="19071d84-2c7e-46a5-a0ab-66b2bb23ab73" providerId="ADAL" clId="{319238D5-1A40-EA45-89EB-4159DA39F452}" dt="2022-11-01T20:12:12.699" v="137"/>
          <ac:spMkLst>
            <pc:docMk/>
            <pc:sldMk cId="2743006817" sldId="258"/>
            <ac:spMk id="2" creationId="{A0C41B31-D0AC-1DCF-4521-265634F82828}"/>
          </ac:spMkLst>
        </pc:spChg>
      </pc:sldChg>
      <pc:sldChg chg="modSp mod">
        <pc:chgData name="Kellie Keeling" userId="19071d84-2c7e-46a5-a0ab-66b2bb23ab73" providerId="ADAL" clId="{319238D5-1A40-EA45-89EB-4159DA39F452}" dt="2022-11-01T20:14:02.447" v="144" actId="207"/>
        <pc:sldMkLst>
          <pc:docMk/>
          <pc:sldMk cId="790266245" sldId="263"/>
        </pc:sldMkLst>
        <pc:spChg chg="mod">
          <ac:chgData name="Kellie Keeling" userId="19071d84-2c7e-46a5-a0ab-66b2bb23ab73" providerId="ADAL" clId="{319238D5-1A40-EA45-89EB-4159DA39F452}" dt="2022-11-01T20:14:02.447" v="144" actId="207"/>
          <ac:spMkLst>
            <pc:docMk/>
            <pc:sldMk cId="790266245" sldId="263"/>
            <ac:spMk id="21" creationId="{B76EA275-FAC2-E9C6-C8D0-736FF7914730}"/>
          </ac:spMkLst>
        </pc:spChg>
      </pc:sldChg>
      <pc:sldChg chg="addSp delSp modSp mod setBg">
        <pc:chgData name="Kellie Keeling" userId="19071d84-2c7e-46a5-a0ab-66b2bb23ab73" providerId="ADAL" clId="{319238D5-1A40-EA45-89EB-4159DA39F452}" dt="2022-11-01T20:14:35.199" v="185"/>
        <pc:sldMkLst>
          <pc:docMk/>
          <pc:sldMk cId="4173959866" sldId="265"/>
        </pc:sldMkLst>
        <pc:spChg chg="mod">
          <ac:chgData name="Kellie Keeling" userId="19071d84-2c7e-46a5-a0ab-66b2bb23ab73" providerId="ADAL" clId="{319238D5-1A40-EA45-89EB-4159DA39F452}" dt="2022-11-01T20:14:25.660" v="179" actId="20577"/>
          <ac:spMkLst>
            <pc:docMk/>
            <pc:sldMk cId="4173959866" sldId="265"/>
            <ac:spMk id="2" creationId="{28BC6F28-AFA3-CBC4-DCAB-8E2611969D7D}"/>
          </ac:spMkLst>
        </pc:spChg>
        <pc:spChg chg="add del mod">
          <ac:chgData name="Kellie Keeling" userId="19071d84-2c7e-46a5-a0ab-66b2bb23ab73" providerId="ADAL" clId="{319238D5-1A40-EA45-89EB-4159DA39F452}" dt="2022-11-01T20:14:33.699" v="183"/>
          <ac:spMkLst>
            <pc:docMk/>
            <pc:sldMk cId="4173959866" sldId="265"/>
            <ac:spMk id="3" creationId="{6658ED1C-1F85-976D-379E-F2823CD3EB1C}"/>
          </ac:spMkLst>
        </pc:spChg>
        <pc:spChg chg="add del mod">
          <ac:chgData name="Kellie Keeling" userId="19071d84-2c7e-46a5-a0ab-66b2bb23ab73" providerId="ADAL" clId="{319238D5-1A40-EA45-89EB-4159DA39F452}" dt="2022-11-01T20:14:35.199" v="185"/>
          <ac:spMkLst>
            <pc:docMk/>
            <pc:sldMk cId="4173959866" sldId="265"/>
            <ac:spMk id="4" creationId="{B6D32BF7-44A8-D8F1-EA83-06CD74623713}"/>
          </ac:spMkLst>
        </pc:spChg>
      </pc:sldChg>
      <pc:sldMasterChg chg="modSldLayout">
        <pc:chgData name="Kellie Keeling" userId="19071d84-2c7e-46a5-a0ab-66b2bb23ab73" providerId="ADAL" clId="{319238D5-1A40-EA45-89EB-4159DA39F452}" dt="2022-11-01T20:14:45.119" v="186"/>
        <pc:sldMasterMkLst>
          <pc:docMk/>
          <pc:sldMasterMk cId="4059174251" sldId="2147483648"/>
        </pc:sldMasterMkLst>
        <pc:sldLayoutChg chg="addSp delSp modSp mod">
          <pc:chgData name="Kellie Keeling" userId="19071d84-2c7e-46a5-a0ab-66b2bb23ab73" providerId="ADAL" clId="{319238D5-1A40-EA45-89EB-4159DA39F452}" dt="2022-11-01T20:01:09.129" v="43" actId="167"/>
          <pc:sldLayoutMkLst>
            <pc:docMk/>
            <pc:sldMasterMk cId="4059174251" sldId="2147483648"/>
            <pc:sldLayoutMk cId="331490898" sldId="2147483649"/>
          </pc:sldLayoutMkLst>
          <pc:picChg chg="add del mod">
            <ac:chgData name="Kellie Keeling" userId="19071d84-2c7e-46a5-a0ab-66b2bb23ab73" providerId="ADAL" clId="{319238D5-1A40-EA45-89EB-4159DA39F452}" dt="2022-11-01T19:55:40.610" v="21" actId="478"/>
            <ac:picMkLst>
              <pc:docMk/>
              <pc:sldMasterMk cId="4059174251" sldId="2147483648"/>
              <pc:sldLayoutMk cId="331490898" sldId="2147483649"/>
              <ac:picMk id="3" creationId="{303732AD-B94E-3A0C-C33A-699D5A4C1D7F}"/>
            </ac:picMkLst>
          </pc:picChg>
          <pc:picChg chg="add mod">
            <ac:chgData name="Kellie Keeling" userId="19071d84-2c7e-46a5-a0ab-66b2bb23ab73" providerId="ADAL" clId="{319238D5-1A40-EA45-89EB-4159DA39F452}" dt="2022-11-01T20:01:09.129" v="43" actId="167"/>
            <ac:picMkLst>
              <pc:docMk/>
              <pc:sldMasterMk cId="4059174251" sldId="2147483648"/>
              <pc:sldLayoutMk cId="331490898" sldId="2147483649"/>
              <ac:picMk id="3" creationId="{B8D36AC2-197E-01C1-5750-2D19F84D2946}"/>
            </ac:picMkLst>
          </pc:picChg>
          <pc:picChg chg="add del mod">
            <ac:chgData name="Kellie Keeling" userId="19071d84-2c7e-46a5-a0ab-66b2bb23ab73" providerId="ADAL" clId="{319238D5-1A40-EA45-89EB-4159DA39F452}" dt="2022-11-01T20:00:35.947" v="35" actId="478"/>
            <ac:picMkLst>
              <pc:docMk/>
              <pc:sldMasterMk cId="4059174251" sldId="2147483648"/>
              <pc:sldLayoutMk cId="331490898" sldId="2147483649"/>
              <ac:picMk id="5" creationId="{0552C859-E428-1FBD-6179-B0E9D6F0381D}"/>
            </ac:picMkLst>
          </pc:picChg>
        </pc:sldLayoutChg>
        <pc:sldLayoutChg chg="modSp mod setBg">
          <pc:chgData name="Kellie Keeling" userId="19071d84-2c7e-46a5-a0ab-66b2bb23ab73" providerId="ADAL" clId="{319238D5-1A40-EA45-89EB-4159DA39F452}" dt="2022-11-01T20:14:45.119" v="186"/>
          <pc:sldLayoutMkLst>
            <pc:docMk/>
            <pc:sldMasterMk cId="4059174251" sldId="2147483648"/>
            <pc:sldLayoutMk cId="3351494141" sldId="2147483655"/>
          </pc:sldLayoutMkLst>
          <pc:spChg chg="mod">
            <ac:chgData name="Kellie Keeling" userId="19071d84-2c7e-46a5-a0ab-66b2bb23ab73" providerId="ADAL" clId="{319238D5-1A40-EA45-89EB-4159DA39F452}" dt="2022-11-01T20:05:33.439" v="100" actId="1076"/>
            <ac:spMkLst>
              <pc:docMk/>
              <pc:sldMasterMk cId="4059174251" sldId="2147483648"/>
              <pc:sldLayoutMk cId="3351494141" sldId="2147483655"/>
              <ac:spMk id="6" creationId="{9A9D7EFB-8193-AE83-63F3-6868DF1E1F90}"/>
            </ac:spMkLst>
          </pc:spChg>
        </pc:sldLayoutChg>
        <pc:sldLayoutChg chg="modSp mod setBg">
          <pc:chgData name="Kellie Keeling" userId="19071d84-2c7e-46a5-a0ab-66b2bb23ab73" providerId="ADAL" clId="{319238D5-1A40-EA45-89EB-4159DA39F452}" dt="2022-11-01T20:05:11.973" v="99" actId="20577"/>
          <pc:sldLayoutMkLst>
            <pc:docMk/>
            <pc:sldMasterMk cId="4059174251" sldId="2147483648"/>
            <pc:sldLayoutMk cId="3860461980" sldId="2147483656"/>
          </pc:sldLayoutMkLst>
          <pc:spChg chg="mod">
            <ac:chgData name="Kellie Keeling" userId="19071d84-2c7e-46a5-a0ab-66b2bb23ab73" providerId="ADAL" clId="{319238D5-1A40-EA45-89EB-4159DA39F452}" dt="2022-11-01T20:05:11.973" v="99" actId="20577"/>
            <ac:spMkLst>
              <pc:docMk/>
              <pc:sldMasterMk cId="4059174251" sldId="2147483648"/>
              <pc:sldLayoutMk cId="3860461980" sldId="2147483656"/>
              <ac:spMk id="9" creationId="{3326892D-09B2-8868-080B-50A91DEE334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BFFF9B-D2D5-E6F0-F141-E14C5A2E06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1FBB27E-0755-F8DF-28BD-E30A6CCEDB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8B8D5E-6E5A-7C47-BD10-B461FC30F129}" type="datetimeFigureOut">
              <a:rPr lang="en-US" smtClean="0"/>
              <a:t>11/19/22</a:t>
            </a:fld>
            <a:endParaRPr lang="en-US"/>
          </a:p>
        </p:txBody>
      </p:sp>
      <p:sp>
        <p:nvSpPr>
          <p:cNvPr id="4" name="Footer Placeholder 3">
            <a:extLst>
              <a:ext uri="{FF2B5EF4-FFF2-40B4-BE49-F238E27FC236}">
                <a16:creationId xmlns:a16="http://schemas.microsoft.com/office/drawing/2014/main" id="{5A6795E7-A4E5-0CF0-0006-E51150421C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9B4B8D-175D-8909-99DE-F6A6B57AEE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FDF9C4-5E75-C14A-B1EA-D90F2A70998E}" type="slidenum">
              <a:rPr lang="en-US" smtClean="0"/>
              <a:t>‹#›</a:t>
            </a:fld>
            <a:endParaRPr lang="en-US"/>
          </a:p>
        </p:txBody>
      </p:sp>
    </p:spTree>
    <p:extLst>
      <p:ext uri="{BB962C8B-B14F-4D97-AF65-F5344CB8AC3E}">
        <p14:creationId xmlns:p14="http://schemas.microsoft.com/office/powerpoint/2010/main" val="1793074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6DC0C-C72C-5847-A5B6-0166007DCD86}" type="datetimeFigureOut">
              <a:rPr lang="en-US" smtClean="0"/>
              <a:t>11/19/22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4FFCB-12F1-4346-9E78-840E8CB949CD}" type="slidenum">
              <a:rPr lang="en-US" smtClean="0"/>
              <a:t>‹#›</a:t>
            </a:fld>
            <a:endParaRPr lang="en-US"/>
          </a:p>
        </p:txBody>
      </p:sp>
    </p:spTree>
    <p:extLst>
      <p:ext uri="{BB962C8B-B14F-4D97-AF65-F5344CB8AC3E}">
        <p14:creationId xmlns:p14="http://schemas.microsoft.com/office/powerpoint/2010/main" val="313312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0"/>
              </a:spcAft>
            </a:pPr>
            <a:r>
              <a:rPr lang="en-US" sz="1800" b="1"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8-9:30 AM</a:t>
            </a:r>
            <a:r>
              <a:rPr lang="en-US" sz="1800" dirty="0">
                <a:solidFill>
                  <a:srgbClr val="0000CC"/>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Sunday, Session Title: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Advanced Predictive Modeling Course and Scholarship of Teaching and Learning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Abstract: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session will explore an Advanced Predictive Modeling course with R balancing teaching programming versus the modeling techniques. The course reviews predictive and classification techniques including least squares regression, logistic regression, and trees as well as advanced concepts of support vector machines, neural networks, random forest and boosted trees, lasso/ridge regression, and GAMs. In addition, the presenter will discuss leveraging the reflections and changes that we make in courses to perform SoTL (Scholarship of Teaching and Learning) research.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nSpc>
                <a:spcPct val="15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Session Chair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Bob Andrews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Virginia Commonwealth University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Presenter: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Kellie Keeling,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University of Denver</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04FFCB-12F1-4346-9E78-840E8CB949CD}" type="slidenum">
              <a:rPr lang="en-US" smtClean="0"/>
              <a:t>1</a:t>
            </a:fld>
            <a:endParaRPr lang="en-US"/>
          </a:p>
        </p:txBody>
      </p:sp>
    </p:spTree>
    <p:extLst>
      <p:ext uri="{BB962C8B-B14F-4D97-AF65-F5344CB8AC3E}">
        <p14:creationId xmlns:p14="http://schemas.microsoft.com/office/powerpoint/2010/main" val="176776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13</a:t>
            </a:fld>
            <a:endParaRPr lang="en-US"/>
          </a:p>
        </p:txBody>
      </p:sp>
    </p:spTree>
    <p:extLst>
      <p:ext uri="{BB962C8B-B14F-4D97-AF65-F5344CB8AC3E}">
        <p14:creationId xmlns:p14="http://schemas.microsoft.com/office/powerpoint/2010/main" val="212270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sz="1200" dirty="0"/>
              <a:t>1. </a:t>
            </a:r>
            <a:r>
              <a:rPr lang="en-US" sz="1200" dirty="0">
                <a:ea typeface="Times New Roman" panose="02020603050405020304" pitchFamily="18" charset="0"/>
              </a:rPr>
              <a:t>Least Squares Regression - coefficients, R^2, MAE, actual versus predicted plots, Overall F, residuals, multicollinearity, interaction/non-additive terms, and qualitative predictors</a:t>
            </a:r>
            <a:r>
              <a:rPr lang="en-US" sz="1200" dirty="0"/>
              <a:t> </a:t>
            </a:r>
          </a:p>
          <a:p>
            <a:pPr marL="0" indent="0">
              <a:buNone/>
            </a:pPr>
            <a:r>
              <a:rPr lang="en-US" sz="1200" dirty="0"/>
              <a:t>2. Classification - </a:t>
            </a:r>
            <a:r>
              <a:rPr lang="en-US" sz="1200" dirty="0">
                <a:ea typeface="Times New Roman" panose="02020603050405020304" pitchFamily="18" charset="0"/>
              </a:rPr>
              <a:t>cover basics around performing classification models (confusion matrices, accuracy, error rate, sensitivity, specificity, ROC Curves, AUC, and interpreting logistic modeling output (significant coefficients, what a positive vs negative coefficient means, and logit vs probability (any formulas will be provided)). </a:t>
            </a:r>
          </a:p>
          <a:p>
            <a:pPr marL="0" indent="0">
              <a:buNone/>
            </a:pPr>
            <a:r>
              <a:rPr lang="en-US" sz="1200" dirty="0"/>
              <a:t>3. </a:t>
            </a:r>
            <a:r>
              <a:rPr lang="en-US" sz="1200" dirty="0">
                <a:ea typeface="Times New Roman" panose="02020603050405020304" pitchFamily="18" charset="0"/>
              </a:rPr>
              <a:t>Revisit the topics of Least Squares Regression and Classification models</a:t>
            </a:r>
            <a:endParaRPr lang="en-US" sz="1200" dirty="0"/>
          </a:p>
          <a:p>
            <a:endParaRPr lang="en-US" dirty="0"/>
          </a:p>
        </p:txBody>
      </p:sp>
      <p:sp>
        <p:nvSpPr>
          <p:cNvPr id="4" name="Slide Number Placeholder 3"/>
          <p:cNvSpPr>
            <a:spLocks noGrp="1"/>
          </p:cNvSpPr>
          <p:nvPr>
            <p:ph type="sldNum" sz="quarter" idx="5"/>
          </p:nvPr>
        </p:nvSpPr>
        <p:spPr/>
        <p:txBody>
          <a:bodyPr/>
          <a:lstStyle/>
          <a:p>
            <a:fld id="{6304FFCB-12F1-4346-9E78-840E8CB949CD}" type="slidenum">
              <a:rPr lang="en-US" smtClean="0"/>
              <a:t>14</a:t>
            </a:fld>
            <a:endParaRPr lang="en-US"/>
          </a:p>
        </p:txBody>
      </p:sp>
    </p:spTree>
    <p:extLst>
      <p:ext uri="{BB962C8B-B14F-4D97-AF65-F5344CB8AC3E}">
        <p14:creationId xmlns:p14="http://schemas.microsoft.com/office/powerpoint/2010/main" val="373293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if_else</a:t>
            </a:r>
            <a:r>
              <a:rPr lang="en-US" dirty="0"/>
              <a:t>(</a:t>
            </a:r>
            <a:r>
              <a:rPr lang="en-US" dirty="0" err="1"/>
              <a:t>course_rank</a:t>
            </a:r>
            <a:r>
              <a:rPr lang="en-US" dirty="0"/>
              <a:t> &lt;=5,'High',</a:t>
            </a:r>
          </a:p>
          <a:p>
            <a:r>
              <a:rPr lang="en-US" dirty="0"/>
              <a:t>                                 </a:t>
            </a:r>
            <a:r>
              <a:rPr lang="en-US" dirty="0" err="1"/>
              <a:t>if_else</a:t>
            </a:r>
            <a:r>
              <a:rPr lang="en-US" dirty="0"/>
              <a:t>(</a:t>
            </a:r>
            <a:r>
              <a:rPr lang="en-US" dirty="0" err="1"/>
              <a:t>course_rank</a:t>
            </a:r>
            <a:r>
              <a:rPr lang="en-US" dirty="0"/>
              <a:t> &gt;=13,'Low','Middle'))</a:t>
            </a:r>
          </a:p>
        </p:txBody>
      </p:sp>
      <p:sp>
        <p:nvSpPr>
          <p:cNvPr id="4" name="Slide Number Placeholder 3"/>
          <p:cNvSpPr>
            <a:spLocks noGrp="1"/>
          </p:cNvSpPr>
          <p:nvPr>
            <p:ph type="sldNum" sz="quarter" idx="5"/>
          </p:nvPr>
        </p:nvSpPr>
        <p:spPr/>
        <p:txBody>
          <a:bodyPr/>
          <a:lstStyle/>
          <a:p>
            <a:fld id="{6304FFCB-12F1-4346-9E78-840E8CB949CD}" type="slidenum">
              <a:rPr lang="en-US" smtClean="0"/>
              <a:t>15</a:t>
            </a:fld>
            <a:endParaRPr lang="en-US"/>
          </a:p>
        </p:txBody>
      </p:sp>
    </p:spTree>
    <p:extLst>
      <p:ext uri="{BB962C8B-B14F-4D97-AF65-F5344CB8AC3E}">
        <p14:creationId xmlns:p14="http://schemas.microsoft.com/office/powerpoint/2010/main" val="383366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16</a:t>
            </a:fld>
            <a:endParaRPr lang="en-US"/>
          </a:p>
        </p:txBody>
      </p:sp>
    </p:spTree>
    <p:extLst>
      <p:ext uri="{BB962C8B-B14F-4D97-AF65-F5344CB8AC3E}">
        <p14:creationId xmlns:p14="http://schemas.microsoft.com/office/powerpoint/2010/main" val="2976926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17</a:t>
            </a:fld>
            <a:endParaRPr lang="en-US"/>
          </a:p>
        </p:txBody>
      </p:sp>
    </p:spTree>
    <p:extLst>
      <p:ext uri="{BB962C8B-B14F-4D97-AF65-F5344CB8AC3E}">
        <p14:creationId xmlns:p14="http://schemas.microsoft.com/office/powerpoint/2010/main" val="3082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18</a:t>
            </a:fld>
            <a:endParaRPr lang="en-US"/>
          </a:p>
        </p:txBody>
      </p:sp>
    </p:spTree>
    <p:extLst>
      <p:ext uri="{BB962C8B-B14F-4D97-AF65-F5344CB8AC3E}">
        <p14:creationId xmlns:p14="http://schemas.microsoft.com/office/powerpoint/2010/main" val="2199140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21</a:t>
            </a:fld>
            <a:endParaRPr lang="en-US"/>
          </a:p>
        </p:txBody>
      </p:sp>
    </p:spTree>
    <p:extLst>
      <p:ext uri="{BB962C8B-B14F-4D97-AF65-F5344CB8AC3E}">
        <p14:creationId xmlns:p14="http://schemas.microsoft.com/office/powerpoint/2010/main" val="36467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22</a:t>
            </a:fld>
            <a:endParaRPr lang="en-US"/>
          </a:p>
        </p:txBody>
      </p:sp>
    </p:spTree>
    <p:extLst>
      <p:ext uri="{BB962C8B-B14F-4D97-AF65-F5344CB8AC3E}">
        <p14:creationId xmlns:p14="http://schemas.microsoft.com/office/powerpoint/2010/main" val="2402578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23</a:t>
            </a:fld>
            <a:endParaRPr lang="en-US"/>
          </a:p>
        </p:txBody>
      </p:sp>
    </p:spTree>
    <p:extLst>
      <p:ext uri="{BB962C8B-B14F-4D97-AF65-F5344CB8AC3E}">
        <p14:creationId xmlns:p14="http://schemas.microsoft.com/office/powerpoint/2010/main" val="3105687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24</a:t>
            </a:fld>
            <a:endParaRPr lang="en-US"/>
          </a:p>
        </p:txBody>
      </p:sp>
    </p:spTree>
    <p:extLst>
      <p:ext uri="{BB962C8B-B14F-4D97-AF65-F5344CB8AC3E}">
        <p14:creationId xmlns:p14="http://schemas.microsoft.com/office/powerpoint/2010/main" val="336830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a:t>
            </a:fld>
            <a:endParaRPr lang="en-US"/>
          </a:p>
        </p:txBody>
      </p:sp>
    </p:spTree>
    <p:extLst>
      <p:ext uri="{BB962C8B-B14F-4D97-AF65-F5344CB8AC3E}">
        <p14:creationId xmlns:p14="http://schemas.microsoft.com/office/powerpoint/2010/main" val="19368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27</a:t>
            </a:fld>
            <a:endParaRPr lang="en-US"/>
          </a:p>
        </p:txBody>
      </p:sp>
    </p:spTree>
    <p:extLst>
      <p:ext uri="{BB962C8B-B14F-4D97-AF65-F5344CB8AC3E}">
        <p14:creationId xmlns:p14="http://schemas.microsoft.com/office/powerpoint/2010/main" val="1783521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28</a:t>
            </a:fld>
            <a:endParaRPr lang="en-US"/>
          </a:p>
        </p:txBody>
      </p:sp>
    </p:spTree>
    <p:extLst>
      <p:ext uri="{BB962C8B-B14F-4D97-AF65-F5344CB8AC3E}">
        <p14:creationId xmlns:p14="http://schemas.microsoft.com/office/powerpoint/2010/main" val="794131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29</a:t>
            </a:fld>
            <a:endParaRPr lang="en-US"/>
          </a:p>
        </p:txBody>
      </p:sp>
    </p:spTree>
    <p:extLst>
      <p:ext uri="{BB962C8B-B14F-4D97-AF65-F5344CB8AC3E}">
        <p14:creationId xmlns:p14="http://schemas.microsoft.com/office/powerpoint/2010/main" val="561677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30</a:t>
            </a:fld>
            <a:endParaRPr lang="en-US"/>
          </a:p>
        </p:txBody>
      </p:sp>
    </p:spTree>
    <p:extLst>
      <p:ext uri="{BB962C8B-B14F-4D97-AF65-F5344CB8AC3E}">
        <p14:creationId xmlns:p14="http://schemas.microsoft.com/office/powerpoint/2010/main" val="73908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to get started next.</a:t>
            </a:r>
          </a:p>
        </p:txBody>
      </p:sp>
      <p:sp>
        <p:nvSpPr>
          <p:cNvPr id="4" name="Slide Number Placeholder 3"/>
          <p:cNvSpPr>
            <a:spLocks noGrp="1"/>
          </p:cNvSpPr>
          <p:nvPr>
            <p:ph type="sldNum" sz="quarter" idx="5"/>
          </p:nvPr>
        </p:nvSpPr>
        <p:spPr/>
        <p:txBody>
          <a:bodyPr/>
          <a:lstStyle/>
          <a:p>
            <a:fld id="{6304FFCB-12F1-4346-9E78-840E8CB949CD}" type="slidenum">
              <a:rPr lang="en-US" smtClean="0"/>
              <a:t>31</a:t>
            </a:fld>
            <a:endParaRPr lang="en-US"/>
          </a:p>
        </p:txBody>
      </p:sp>
    </p:spTree>
    <p:extLst>
      <p:ext uri="{BB962C8B-B14F-4D97-AF65-F5344CB8AC3E}">
        <p14:creationId xmlns:p14="http://schemas.microsoft.com/office/powerpoint/2010/main" val="2647554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 students who use extra materials improve their understanding of coding concepts</a:t>
            </a:r>
          </a:p>
          <a:p>
            <a:r>
              <a:rPr lang="en-US" dirty="0"/>
              <a:t>Methodology – mostly quantitative 3 quizzes with small qualitative reflection</a:t>
            </a:r>
          </a:p>
          <a:p>
            <a:r>
              <a:rPr lang="en-US" dirty="0"/>
              <a:t>Time Frame – 2 quarters</a:t>
            </a:r>
          </a:p>
          <a:p>
            <a:r>
              <a:rPr lang="en-US" dirty="0"/>
              <a:t>Groups – multiple semesters</a:t>
            </a:r>
          </a:p>
          <a:p>
            <a:r>
              <a:rPr lang="en-US" dirty="0"/>
              <a:t>Approaches – survey of experiences and quasi-experiment</a:t>
            </a:r>
          </a:p>
        </p:txBody>
      </p:sp>
      <p:sp>
        <p:nvSpPr>
          <p:cNvPr id="4" name="Slide Number Placeholder 3"/>
          <p:cNvSpPr>
            <a:spLocks noGrp="1"/>
          </p:cNvSpPr>
          <p:nvPr>
            <p:ph type="sldNum" sz="quarter" idx="5"/>
          </p:nvPr>
        </p:nvSpPr>
        <p:spPr/>
        <p:txBody>
          <a:bodyPr/>
          <a:lstStyle/>
          <a:p>
            <a:fld id="{6304FFCB-12F1-4346-9E78-840E8CB949CD}" type="slidenum">
              <a:rPr lang="en-US" smtClean="0"/>
              <a:t>32</a:t>
            </a:fld>
            <a:endParaRPr lang="en-US"/>
          </a:p>
        </p:txBody>
      </p:sp>
    </p:spTree>
    <p:extLst>
      <p:ext uri="{BB962C8B-B14F-4D97-AF65-F5344CB8AC3E}">
        <p14:creationId xmlns:p14="http://schemas.microsoft.com/office/powerpoint/2010/main" val="2410361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33</a:t>
            </a:fld>
            <a:endParaRPr lang="en-US"/>
          </a:p>
        </p:txBody>
      </p:sp>
    </p:spTree>
    <p:extLst>
      <p:ext uri="{BB962C8B-B14F-4D97-AF65-F5344CB8AC3E}">
        <p14:creationId xmlns:p14="http://schemas.microsoft.com/office/powerpoint/2010/main" val="69713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34</a:t>
            </a:fld>
            <a:endParaRPr lang="en-US"/>
          </a:p>
        </p:txBody>
      </p:sp>
    </p:spTree>
    <p:extLst>
      <p:ext uri="{BB962C8B-B14F-4D97-AF65-F5344CB8AC3E}">
        <p14:creationId xmlns:p14="http://schemas.microsoft.com/office/powerpoint/2010/main" val="69905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36</a:t>
            </a:fld>
            <a:endParaRPr lang="en-US"/>
          </a:p>
        </p:txBody>
      </p:sp>
    </p:spTree>
    <p:extLst>
      <p:ext uri="{BB962C8B-B14F-4D97-AF65-F5344CB8AC3E}">
        <p14:creationId xmlns:p14="http://schemas.microsoft.com/office/powerpoint/2010/main" val="56912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37</a:t>
            </a:fld>
            <a:endParaRPr lang="en-US"/>
          </a:p>
        </p:txBody>
      </p:sp>
    </p:spTree>
    <p:extLst>
      <p:ext uri="{BB962C8B-B14F-4D97-AF65-F5344CB8AC3E}">
        <p14:creationId xmlns:p14="http://schemas.microsoft.com/office/powerpoint/2010/main" val="177221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3</a:t>
            </a:fld>
            <a:endParaRPr lang="en-US"/>
          </a:p>
        </p:txBody>
      </p:sp>
    </p:spTree>
    <p:extLst>
      <p:ext uri="{BB962C8B-B14F-4D97-AF65-F5344CB8AC3E}">
        <p14:creationId xmlns:p14="http://schemas.microsoft.com/office/powerpoint/2010/main" val="88843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4FFCB-12F1-4346-9E78-840E8CB949CD}" type="slidenum">
              <a:rPr lang="en-US" smtClean="0"/>
              <a:t>38</a:t>
            </a:fld>
            <a:endParaRPr lang="en-US"/>
          </a:p>
        </p:txBody>
      </p:sp>
    </p:spTree>
    <p:extLst>
      <p:ext uri="{BB962C8B-B14F-4D97-AF65-F5344CB8AC3E}">
        <p14:creationId xmlns:p14="http://schemas.microsoft.com/office/powerpoint/2010/main" val="357977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4</a:t>
            </a:fld>
            <a:endParaRPr lang="en-US"/>
          </a:p>
        </p:txBody>
      </p:sp>
    </p:spTree>
    <p:extLst>
      <p:ext uri="{BB962C8B-B14F-4D97-AF65-F5344CB8AC3E}">
        <p14:creationId xmlns:p14="http://schemas.microsoft.com/office/powerpoint/2010/main" val="152832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5</a:t>
            </a:fld>
            <a:endParaRPr lang="en-US"/>
          </a:p>
        </p:txBody>
      </p:sp>
    </p:spTree>
    <p:extLst>
      <p:ext uri="{BB962C8B-B14F-4D97-AF65-F5344CB8AC3E}">
        <p14:creationId xmlns:p14="http://schemas.microsoft.com/office/powerpoint/2010/main" val="166036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4FFCB-12F1-4346-9E78-840E8CB949CD}" type="slidenum">
              <a:rPr lang="en-US" smtClean="0"/>
              <a:t>6</a:t>
            </a:fld>
            <a:endParaRPr lang="en-US"/>
          </a:p>
        </p:txBody>
      </p:sp>
    </p:spTree>
    <p:extLst>
      <p:ext uri="{BB962C8B-B14F-4D97-AF65-F5344CB8AC3E}">
        <p14:creationId xmlns:p14="http://schemas.microsoft.com/office/powerpoint/2010/main" val="572484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First class assignment, have create these 3 plots. Second class, go over looping code and “redo” plots so now in a loop.</a:t>
            </a:r>
          </a:p>
        </p:txBody>
      </p:sp>
      <p:sp>
        <p:nvSpPr>
          <p:cNvPr id="4" name="Slide Number Placeholder 3"/>
          <p:cNvSpPr>
            <a:spLocks noGrp="1"/>
          </p:cNvSpPr>
          <p:nvPr>
            <p:ph type="sldNum" sz="quarter" idx="5"/>
          </p:nvPr>
        </p:nvSpPr>
        <p:spPr/>
        <p:txBody>
          <a:bodyPr/>
          <a:lstStyle/>
          <a:p>
            <a:fld id="{6304FFCB-12F1-4346-9E78-840E8CB949CD}" type="slidenum">
              <a:rPr lang="en-US" smtClean="0"/>
              <a:t>10</a:t>
            </a:fld>
            <a:endParaRPr lang="en-US"/>
          </a:p>
        </p:txBody>
      </p:sp>
    </p:spTree>
    <p:extLst>
      <p:ext uri="{BB962C8B-B14F-4D97-AF65-F5344CB8AC3E}">
        <p14:creationId xmlns:p14="http://schemas.microsoft.com/office/powerpoint/2010/main" val="124284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code 3 times or use a loop</a:t>
            </a:r>
          </a:p>
        </p:txBody>
      </p:sp>
      <p:sp>
        <p:nvSpPr>
          <p:cNvPr id="4" name="Slide Number Placeholder 3"/>
          <p:cNvSpPr>
            <a:spLocks noGrp="1"/>
          </p:cNvSpPr>
          <p:nvPr>
            <p:ph type="sldNum" sz="quarter" idx="5"/>
          </p:nvPr>
        </p:nvSpPr>
        <p:spPr/>
        <p:txBody>
          <a:bodyPr/>
          <a:lstStyle/>
          <a:p>
            <a:fld id="{6304FFCB-12F1-4346-9E78-840E8CB949CD}" type="slidenum">
              <a:rPr lang="en-US" smtClean="0"/>
              <a:t>11</a:t>
            </a:fld>
            <a:endParaRPr lang="en-US"/>
          </a:p>
        </p:txBody>
      </p:sp>
    </p:spTree>
    <p:extLst>
      <p:ext uri="{BB962C8B-B14F-4D97-AF65-F5344CB8AC3E}">
        <p14:creationId xmlns:p14="http://schemas.microsoft.com/office/powerpoint/2010/main" val="338774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4FFCB-12F1-4346-9E78-840E8CB949CD}" type="slidenum">
              <a:rPr lang="en-US" smtClean="0"/>
              <a:t>12</a:t>
            </a:fld>
            <a:endParaRPr lang="en-US"/>
          </a:p>
        </p:txBody>
      </p:sp>
    </p:spTree>
    <p:extLst>
      <p:ext uri="{BB962C8B-B14F-4D97-AF65-F5344CB8AC3E}">
        <p14:creationId xmlns:p14="http://schemas.microsoft.com/office/powerpoint/2010/main" val="4184883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picture containing tree, outdoor, grass, walkway&#10;&#10;Description automatically generated">
            <a:extLst>
              <a:ext uri="{FF2B5EF4-FFF2-40B4-BE49-F238E27FC236}">
                <a16:creationId xmlns:a16="http://schemas.microsoft.com/office/drawing/2014/main" id="{B8D36AC2-197E-01C1-5750-2D19F84D2946}"/>
              </a:ext>
            </a:extLst>
          </p:cNvPr>
          <p:cNvPicPr>
            <a:picLocks noChangeAspect="1"/>
          </p:cNvPicPr>
          <p:nvPr userDrawn="1"/>
        </p:nvPicPr>
        <p:blipFill>
          <a:blip r:embed="rId2"/>
          <a:stretch>
            <a:fillRect/>
          </a:stretch>
        </p:blipFill>
        <p:spPr>
          <a:xfrm>
            <a:off x="0" y="0"/>
            <a:ext cx="12192000" cy="8128000"/>
          </a:xfrm>
          <a:prstGeom prst="rect">
            <a:avLst/>
          </a:prstGeom>
        </p:spPr>
      </p:pic>
      <p:sp>
        <p:nvSpPr>
          <p:cNvPr id="8" name="Rectangle 7">
            <a:extLst>
              <a:ext uri="{FF2B5EF4-FFF2-40B4-BE49-F238E27FC236}">
                <a16:creationId xmlns:a16="http://schemas.microsoft.com/office/drawing/2014/main" id="{2842F066-EEAF-FC4C-0FF5-79F6CA2F3CD4}"/>
              </a:ext>
            </a:extLst>
          </p:cNvPr>
          <p:cNvSpPr/>
          <p:nvPr userDrawn="1"/>
        </p:nvSpPr>
        <p:spPr>
          <a:xfrm>
            <a:off x="-159026" y="991937"/>
            <a:ext cx="7394713" cy="3751237"/>
          </a:xfrm>
          <a:prstGeom prst="rect">
            <a:avLst/>
          </a:pr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5F13136-A56B-E461-A2E1-7B9D54AF1842}"/>
              </a:ext>
            </a:extLst>
          </p:cNvPr>
          <p:cNvCxnSpPr>
            <a:cxnSpLocks/>
          </p:cNvCxnSpPr>
          <p:nvPr userDrawn="1"/>
        </p:nvCxnSpPr>
        <p:spPr>
          <a:xfrm flipV="1">
            <a:off x="3239871" y="369597"/>
            <a:ext cx="0" cy="1818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11D360-0E00-A2FB-E616-D2573BBCA56E}"/>
              </a:ext>
            </a:extLst>
          </p:cNvPr>
          <p:cNvPicPr>
            <a:picLocks noChangeAspect="1"/>
          </p:cNvPicPr>
          <p:nvPr userDrawn="1"/>
        </p:nvPicPr>
        <p:blipFill>
          <a:blip r:embed="rId3"/>
          <a:stretch>
            <a:fillRect/>
          </a:stretch>
        </p:blipFill>
        <p:spPr>
          <a:xfrm>
            <a:off x="417095" y="336414"/>
            <a:ext cx="2680435" cy="201306"/>
          </a:xfrm>
          <a:prstGeom prst="rect">
            <a:avLst/>
          </a:prstGeom>
        </p:spPr>
      </p:pic>
      <p:cxnSp>
        <p:nvCxnSpPr>
          <p:cNvPr id="12" name="Straight Connector 11">
            <a:extLst>
              <a:ext uri="{FF2B5EF4-FFF2-40B4-BE49-F238E27FC236}">
                <a16:creationId xmlns:a16="http://schemas.microsoft.com/office/drawing/2014/main" id="{6E9788BE-1081-B6A5-E8ED-4821A58AED23}"/>
              </a:ext>
            </a:extLst>
          </p:cNvPr>
          <p:cNvCxnSpPr>
            <a:cxnSpLocks/>
          </p:cNvCxnSpPr>
          <p:nvPr userDrawn="1"/>
        </p:nvCxnSpPr>
        <p:spPr>
          <a:xfrm>
            <a:off x="417095" y="3767733"/>
            <a:ext cx="9160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FDD3EE60-1059-AF84-0554-33E8A960485B}"/>
              </a:ext>
            </a:extLst>
          </p:cNvPr>
          <p:cNvSpPr>
            <a:spLocks noGrp="1"/>
          </p:cNvSpPr>
          <p:nvPr>
            <p:ph type="title" hasCustomPrompt="1"/>
          </p:nvPr>
        </p:nvSpPr>
        <p:spPr>
          <a:xfrm>
            <a:off x="312922" y="1502234"/>
            <a:ext cx="6234835" cy="2141234"/>
          </a:xfrm>
        </p:spPr>
        <p:txBody>
          <a:bodyPr>
            <a:no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C6EF3E04-5749-F485-39CB-682F1713BFB1}"/>
              </a:ext>
            </a:extLst>
          </p:cNvPr>
          <p:cNvSpPr>
            <a:spLocks noGrp="1"/>
          </p:cNvSpPr>
          <p:nvPr>
            <p:ph type="body" sz="quarter" idx="11"/>
          </p:nvPr>
        </p:nvSpPr>
        <p:spPr>
          <a:xfrm>
            <a:off x="417094" y="4064000"/>
            <a:ext cx="6234835" cy="914400"/>
          </a:xfr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TextBox 4">
            <a:extLst>
              <a:ext uri="{FF2B5EF4-FFF2-40B4-BE49-F238E27FC236}">
                <a16:creationId xmlns:a16="http://schemas.microsoft.com/office/drawing/2014/main" id="{C541A68C-85A6-C8E2-150D-AEB07F882072}"/>
              </a:ext>
            </a:extLst>
          </p:cNvPr>
          <p:cNvSpPr txBox="1"/>
          <p:nvPr userDrawn="1"/>
        </p:nvSpPr>
        <p:spPr>
          <a:xfrm>
            <a:off x="3294656" y="306143"/>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Tree>
    <p:extLst>
      <p:ext uri="{BB962C8B-B14F-4D97-AF65-F5344CB8AC3E}">
        <p14:creationId xmlns:p14="http://schemas.microsoft.com/office/powerpoint/2010/main" val="33149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42F066-EEAF-FC4C-0FF5-79F6CA2F3CD4}"/>
              </a:ext>
            </a:extLst>
          </p:cNvPr>
          <p:cNvSpPr/>
          <p:nvPr userDrawn="1"/>
        </p:nvSpPr>
        <p:spPr>
          <a:xfrm>
            <a:off x="-96295" y="1008871"/>
            <a:ext cx="7394713" cy="3751237"/>
          </a:xfrm>
          <a:prstGeom prst="rect">
            <a:avLst/>
          </a:pr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26892D-09B2-8868-080B-50A91DEE334B}"/>
              </a:ext>
            </a:extLst>
          </p:cNvPr>
          <p:cNvSpPr txBox="1"/>
          <p:nvPr userDrawn="1"/>
        </p:nvSpPr>
        <p:spPr>
          <a:xfrm>
            <a:off x="3294656" y="306143"/>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cxnSp>
        <p:nvCxnSpPr>
          <p:cNvPr id="10" name="Straight Connector 9">
            <a:extLst>
              <a:ext uri="{FF2B5EF4-FFF2-40B4-BE49-F238E27FC236}">
                <a16:creationId xmlns:a16="http://schemas.microsoft.com/office/drawing/2014/main" id="{55F13136-A56B-E461-A2E1-7B9D54AF1842}"/>
              </a:ext>
            </a:extLst>
          </p:cNvPr>
          <p:cNvCxnSpPr>
            <a:cxnSpLocks/>
          </p:cNvCxnSpPr>
          <p:nvPr userDrawn="1"/>
        </p:nvCxnSpPr>
        <p:spPr>
          <a:xfrm flipV="1">
            <a:off x="3239871" y="369597"/>
            <a:ext cx="0" cy="1818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11D360-0E00-A2FB-E616-D2573BBCA56E}"/>
              </a:ext>
            </a:extLst>
          </p:cNvPr>
          <p:cNvPicPr>
            <a:picLocks noChangeAspect="1"/>
          </p:cNvPicPr>
          <p:nvPr userDrawn="1"/>
        </p:nvPicPr>
        <p:blipFill>
          <a:blip r:embed="rId2"/>
          <a:stretch>
            <a:fillRect/>
          </a:stretch>
        </p:blipFill>
        <p:spPr>
          <a:xfrm>
            <a:off x="417095" y="336414"/>
            <a:ext cx="2680435" cy="201306"/>
          </a:xfrm>
          <a:prstGeom prst="rect">
            <a:avLst/>
          </a:prstGeom>
        </p:spPr>
      </p:pic>
      <p:cxnSp>
        <p:nvCxnSpPr>
          <p:cNvPr id="12" name="Straight Connector 11">
            <a:extLst>
              <a:ext uri="{FF2B5EF4-FFF2-40B4-BE49-F238E27FC236}">
                <a16:creationId xmlns:a16="http://schemas.microsoft.com/office/drawing/2014/main" id="{6E9788BE-1081-B6A5-E8ED-4821A58AED23}"/>
              </a:ext>
            </a:extLst>
          </p:cNvPr>
          <p:cNvCxnSpPr>
            <a:cxnSpLocks/>
          </p:cNvCxnSpPr>
          <p:nvPr userDrawn="1"/>
        </p:nvCxnSpPr>
        <p:spPr>
          <a:xfrm>
            <a:off x="417095" y="3767733"/>
            <a:ext cx="9160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B55036-3AE7-ADE2-A2BD-B9129F38056A}"/>
              </a:ext>
            </a:extLst>
          </p:cNvPr>
          <p:cNvSpPr>
            <a:spLocks noGrp="1"/>
          </p:cNvSpPr>
          <p:nvPr>
            <p:ph type="title"/>
          </p:nvPr>
        </p:nvSpPr>
        <p:spPr>
          <a:xfrm>
            <a:off x="38737" y="1767514"/>
            <a:ext cx="6209663" cy="1458119"/>
          </a:xfrm>
        </p:spPr>
        <p:txBody>
          <a:bodyPr/>
          <a:lstStyle/>
          <a:p>
            <a:r>
              <a:rPr lang="en-US"/>
              <a:t>Click to edit Master title style</a:t>
            </a:r>
          </a:p>
        </p:txBody>
      </p:sp>
    </p:spTree>
    <p:extLst>
      <p:ext uri="{BB962C8B-B14F-4D97-AF65-F5344CB8AC3E}">
        <p14:creationId xmlns:p14="http://schemas.microsoft.com/office/powerpoint/2010/main" val="38604619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7" name="Google Shape;142;p26">
            <a:extLst>
              <a:ext uri="{FF2B5EF4-FFF2-40B4-BE49-F238E27FC236}">
                <a16:creationId xmlns:a16="http://schemas.microsoft.com/office/drawing/2014/main" id="{8CA02609-A6C0-A2D5-F4CF-83148285CB1D}"/>
              </a:ext>
            </a:extLst>
          </p:cNvPr>
          <p:cNvSpPr/>
          <p:nvPr userDrawn="1"/>
        </p:nvSpPr>
        <p:spPr>
          <a:xfrm rot="-5400000" flipH="1">
            <a:off x="-898656" y="1280800"/>
            <a:ext cx="6854400" cy="4300000"/>
          </a:xfrm>
          <a:prstGeom prst="rect">
            <a:avLst/>
          </a:prstGeom>
          <a:solidFill>
            <a:srgbClr val="BA0C2F"/>
          </a:solidFill>
          <a:ln>
            <a:noFill/>
          </a:ln>
        </p:spPr>
        <p:txBody>
          <a:bodyPr spcFirstLastPara="1" wrap="square" lIns="121900" tIns="121900" rIns="121900" bIns="121900" anchor="ctr" anchorCtr="0">
            <a:noAutofit/>
          </a:bodyPr>
          <a:lstStyle/>
          <a:p>
            <a:endParaRPr sz="2400">
              <a:solidFill>
                <a:srgbClr val="8E1537"/>
              </a:solidFill>
            </a:endParaRPr>
          </a:p>
        </p:txBody>
      </p:sp>
      <p:pic>
        <p:nvPicPr>
          <p:cNvPr id="11" name="Picture 10">
            <a:extLst>
              <a:ext uri="{FF2B5EF4-FFF2-40B4-BE49-F238E27FC236}">
                <a16:creationId xmlns:a16="http://schemas.microsoft.com/office/drawing/2014/main" id="{14186512-25E1-9CB6-FA8C-AA5F481999AE}"/>
              </a:ext>
            </a:extLst>
          </p:cNvPr>
          <p:cNvPicPr>
            <a:picLocks noChangeAspect="1"/>
          </p:cNvPicPr>
          <p:nvPr userDrawn="1"/>
        </p:nvPicPr>
        <p:blipFill>
          <a:blip r:embed="rId2"/>
          <a:stretch>
            <a:fillRect/>
          </a:stretch>
        </p:blipFill>
        <p:spPr>
          <a:xfrm>
            <a:off x="417095" y="399914"/>
            <a:ext cx="2680435" cy="201306"/>
          </a:xfrm>
          <a:prstGeom prst="rect">
            <a:avLst/>
          </a:prstGeom>
        </p:spPr>
      </p:pic>
      <p:cxnSp>
        <p:nvCxnSpPr>
          <p:cNvPr id="13" name="Straight Connector 12">
            <a:extLst>
              <a:ext uri="{FF2B5EF4-FFF2-40B4-BE49-F238E27FC236}">
                <a16:creationId xmlns:a16="http://schemas.microsoft.com/office/drawing/2014/main" id="{85801ABE-67C7-42A7-7B68-3F38B9D1CF32}"/>
              </a:ext>
            </a:extLst>
          </p:cNvPr>
          <p:cNvCxnSpPr>
            <a:cxnSpLocks/>
          </p:cNvCxnSpPr>
          <p:nvPr userDrawn="1"/>
        </p:nvCxnSpPr>
        <p:spPr>
          <a:xfrm>
            <a:off x="498910" y="3738272"/>
            <a:ext cx="9160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EA8137-D1C8-9F46-D5D5-9FFFDD24A386}"/>
              </a:ext>
            </a:extLst>
          </p:cNvPr>
          <p:cNvSpPr txBox="1"/>
          <p:nvPr userDrawn="1"/>
        </p:nvSpPr>
        <p:spPr>
          <a:xfrm>
            <a:off x="378544" y="665351"/>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
        <p:nvSpPr>
          <p:cNvPr id="14" name="Content Placeholder 13">
            <a:extLst>
              <a:ext uri="{FF2B5EF4-FFF2-40B4-BE49-F238E27FC236}">
                <a16:creationId xmlns:a16="http://schemas.microsoft.com/office/drawing/2014/main" id="{D0D3BA6F-3DF1-B60A-B178-0D9A3D89FB0D}"/>
              </a:ext>
            </a:extLst>
          </p:cNvPr>
          <p:cNvSpPr>
            <a:spLocks noGrp="1"/>
          </p:cNvSpPr>
          <p:nvPr>
            <p:ph sz="quarter" idx="11"/>
          </p:nvPr>
        </p:nvSpPr>
        <p:spPr>
          <a:xfrm>
            <a:off x="5029200" y="1485900"/>
            <a:ext cx="6781800" cy="4533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a:extLst>
              <a:ext uri="{FF2B5EF4-FFF2-40B4-BE49-F238E27FC236}">
                <a16:creationId xmlns:a16="http://schemas.microsoft.com/office/drawing/2014/main" id="{9A4AC5D2-357D-7A85-2AEB-47C55B87ECE2}"/>
              </a:ext>
            </a:extLst>
          </p:cNvPr>
          <p:cNvSpPr>
            <a:spLocks noGrp="1"/>
          </p:cNvSpPr>
          <p:nvPr>
            <p:ph type="title" hasCustomPrompt="1"/>
          </p:nvPr>
        </p:nvSpPr>
        <p:spPr>
          <a:xfrm>
            <a:off x="417095" y="2280153"/>
            <a:ext cx="3656635" cy="1458119"/>
          </a:xfrm>
        </p:spPr>
        <p:txBody>
          <a:bodyPr>
            <a:normAutofit/>
          </a:bodyPr>
          <a:lstStyle>
            <a:lvl1pPr>
              <a:defRPr sz="4500">
                <a:solidFill>
                  <a:schemeClr val="bg1"/>
                </a:solidFill>
              </a:defRPr>
            </a:lvl1pPr>
          </a:lstStyle>
          <a:p>
            <a:r>
              <a:rPr lang="en-US" dirty="0"/>
              <a:t>Slide Title</a:t>
            </a:r>
          </a:p>
        </p:txBody>
      </p:sp>
    </p:spTree>
    <p:extLst>
      <p:ext uri="{BB962C8B-B14F-4D97-AF65-F5344CB8AC3E}">
        <p14:creationId xmlns:p14="http://schemas.microsoft.com/office/powerpoint/2010/main" val="244295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AA9767"/>
        </a:solidFill>
        <a:effectLst/>
      </p:bgPr>
    </p:bg>
    <p:spTree>
      <p:nvGrpSpPr>
        <p:cNvPr id="1" name=""/>
        <p:cNvGrpSpPr/>
        <p:nvPr/>
      </p:nvGrpSpPr>
      <p:grpSpPr>
        <a:xfrm>
          <a:off x="0" y="0"/>
          <a:ext cx="0" cy="0"/>
          <a:chOff x="0" y="0"/>
          <a:chExt cx="0" cy="0"/>
        </a:xfrm>
      </p:grpSpPr>
      <p:sp>
        <p:nvSpPr>
          <p:cNvPr id="7" name="Google Shape;142;p26">
            <a:extLst>
              <a:ext uri="{FF2B5EF4-FFF2-40B4-BE49-F238E27FC236}">
                <a16:creationId xmlns:a16="http://schemas.microsoft.com/office/drawing/2014/main" id="{8CA02609-A6C0-A2D5-F4CF-83148285CB1D}"/>
              </a:ext>
            </a:extLst>
          </p:cNvPr>
          <p:cNvSpPr/>
          <p:nvPr userDrawn="1"/>
        </p:nvSpPr>
        <p:spPr>
          <a:xfrm rot="-5400000" flipH="1">
            <a:off x="-898656" y="1216924"/>
            <a:ext cx="6854400" cy="4300000"/>
          </a:xfrm>
          <a:prstGeom prst="rect">
            <a:avLst/>
          </a:prstGeom>
          <a:solidFill>
            <a:srgbClr val="BA0C2F"/>
          </a:solidFill>
          <a:ln>
            <a:noFill/>
          </a:ln>
        </p:spPr>
        <p:txBody>
          <a:bodyPr spcFirstLastPara="1" wrap="square" lIns="121900" tIns="121900" rIns="121900" bIns="121900" anchor="ctr" anchorCtr="0">
            <a:noAutofit/>
          </a:bodyPr>
          <a:lstStyle/>
          <a:p>
            <a:endParaRPr sz="2400">
              <a:solidFill>
                <a:srgbClr val="8E1537"/>
              </a:solidFill>
            </a:endParaRPr>
          </a:p>
        </p:txBody>
      </p:sp>
      <p:pic>
        <p:nvPicPr>
          <p:cNvPr id="11" name="Picture 10">
            <a:extLst>
              <a:ext uri="{FF2B5EF4-FFF2-40B4-BE49-F238E27FC236}">
                <a16:creationId xmlns:a16="http://schemas.microsoft.com/office/drawing/2014/main" id="{14186512-25E1-9CB6-FA8C-AA5F481999AE}"/>
              </a:ext>
            </a:extLst>
          </p:cNvPr>
          <p:cNvPicPr>
            <a:picLocks noChangeAspect="1"/>
          </p:cNvPicPr>
          <p:nvPr userDrawn="1"/>
        </p:nvPicPr>
        <p:blipFill>
          <a:blip r:embed="rId2"/>
          <a:stretch>
            <a:fillRect/>
          </a:stretch>
        </p:blipFill>
        <p:spPr>
          <a:xfrm>
            <a:off x="417095" y="399914"/>
            <a:ext cx="2680435" cy="201306"/>
          </a:xfrm>
          <a:prstGeom prst="rect">
            <a:avLst/>
          </a:prstGeom>
        </p:spPr>
      </p:pic>
      <p:sp>
        <p:nvSpPr>
          <p:cNvPr id="2" name="TextBox 1">
            <a:extLst>
              <a:ext uri="{FF2B5EF4-FFF2-40B4-BE49-F238E27FC236}">
                <a16:creationId xmlns:a16="http://schemas.microsoft.com/office/drawing/2014/main" id="{C6EA8137-D1C8-9F46-D5D5-9FFFDD24A386}"/>
              </a:ext>
            </a:extLst>
          </p:cNvPr>
          <p:cNvSpPr txBox="1"/>
          <p:nvPr userDrawn="1"/>
        </p:nvSpPr>
        <p:spPr>
          <a:xfrm>
            <a:off x="378544" y="665351"/>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
        <p:nvSpPr>
          <p:cNvPr id="14" name="Content Placeholder 13">
            <a:extLst>
              <a:ext uri="{FF2B5EF4-FFF2-40B4-BE49-F238E27FC236}">
                <a16:creationId xmlns:a16="http://schemas.microsoft.com/office/drawing/2014/main" id="{D0D3BA6F-3DF1-B60A-B178-0D9A3D89FB0D}"/>
              </a:ext>
            </a:extLst>
          </p:cNvPr>
          <p:cNvSpPr>
            <a:spLocks noGrp="1"/>
          </p:cNvSpPr>
          <p:nvPr>
            <p:ph sz="quarter" idx="11"/>
          </p:nvPr>
        </p:nvSpPr>
        <p:spPr>
          <a:xfrm>
            <a:off x="5029200" y="1485900"/>
            <a:ext cx="6781800" cy="4533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a:extLst>
              <a:ext uri="{FF2B5EF4-FFF2-40B4-BE49-F238E27FC236}">
                <a16:creationId xmlns:a16="http://schemas.microsoft.com/office/drawing/2014/main" id="{9A4AC5D2-357D-7A85-2AEB-47C55B87ECE2}"/>
              </a:ext>
            </a:extLst>
          </p:cNvPr>
          <p:cNvSpPr>
            <a:spLocks noGrp="1"/>
          </p:cNvSpPr>
          <p:nvPr>
            <p:ph type="title" hasCustomPrompt="1"/>
          </p:nvPr>
        </p:nvSpPr>
        <p:spPr>
          <a:xfrm>
            <a:off x="417095" y="2523477"/>
            <a:ext cx="3656635" cy="1458119"/>
          </a:xfrm>
        </p:spPr>
        <p:txBody>
          <a:bodyPr>
            <a:normAutofit/>
          </a:bodyPr>
          <a:lstStyle>
            <a:lvl1pPr>
              <a:defRPr sz="4500">
                <a:solidFill>
                  <a:schemeClr val="bg1"/>
                </a:solidFill>
              </a:defRPr>
            </a:lvl1pPr>
          </a:lstStyle>
          <a:p>
            <a:r>
              <a:rPr lang="en-US" dirty="0"/>
              <a:t>Slide Title</a:t>
            </a:r>
          </a:p>
        </p:txBody>
      </p:sp>
    </p:spTree>
    <p:extLst>
      <p:ext uri="{BB962C8B-B14F-4D97-AF65-F5344CB8AC3E}">
        <p14:creationId xmlns:p14="http://schemas.microsoft.com/office/powerpoint/2010/main" val="141882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6F2828-AECF-E1E3-95C5-122B4B7EB2A6}"/>
              </a:ext>
            </a:extLst>
          </p:cNvPr>
          <p:cNvSpPr/>
          <p:nvPr userDrawn="1"/>
        </p:nvSpPr>
        <p:spPr>
          <a:xfrm>
            <a:off x="7998106" y="-138023"/>
            <a:ext cx="4193894" cy="6996023"/>
          </a:xfrm>
          <a:prstGeom prst="rect">
            <a:avLst/>
          </a:pr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FD53D9D-82AC-5DEF-F37C-EE9B5B060D30}"/>
              </a:ext>
            </a:extLst>
          </p:cNvPr>
          <p:cNvPicPr>
            <a:picLocks noChangeAspect="1"/>
          </p:cNvPicPr>
          <p:nvPr userDrawn="1"/>
        </p:nvPicPr>
        <p:blipFill>
          <a:blip r:embed="rId2"/>
          <a:stretch>
            <a:fillRect/>
          </a:stretch>
        </p:blipFill>
        <p:spPr>
          <a:xfrm>
            <a:off x="8520965" y="399914"/>
            <a:ext cx="2680435" cy="201306"/>
          </a:xfrm>
          <a:prstGeom prst="rect">
            <a:avLst/>
          </a:prstGeom>
        </p:spPr>
      </p:pic>
      <p:sp>
        <p:nvSpPr>
          <p:cNvPr id="2" name="TextBox 1">
            <a:extLst>
              <a:ext uri="{FF2B5EF4-FFF2-40B4-BE49-F238E27FC236}">
                <a16:creationId xmlns:a16="http://schemas.microsoft.com/office/drawing/2014/main" id="{A422B0A1-D328-E776-DCB9-9CC3B1BDE77C}"/>
              </a:ext>
            </a:extLst>
          </p:cNvPr>
          <p:cNvSpPr txBox="1"/>
          <p:nvPr userDrawn="1"/>
        </p:nvSpPr>
        <p:spPr>
          <a:xfrm>
            <a:off x="8424586" y="642165"/>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
        <p:nvSpPr>
          <p:cNvPr id="4" name="Text Placeholder 3">
            <a:extLst>
              <a:ext uri="{FF2B5EF4-FFF2-40B4-BE49-F238E27FC236}">
                <a16:creationId xmlns:a16="http://schemas.microsoft.com/office/drawing/2014/main" id="{EA6C58CA-E0BA-6406-9249-F74B5BFD7BA2}"/>
              </a:ext>
            </a:extLst>
          </p:cNvPr>
          <p:cNvSpPr>
            <a:spLocks noGrp="1"/>
          </p:cNvSpPr>
          <p:nvPr>
            <p:ph type="body" sz="quarter" idx="10"/>
          </p:nvPr>
        </p:nvSpPr>
        <p:spPr>
          <a:xfrm>
            <a:off x="628333" y="642165"/>
            <a:ext cx="6721475" cy="5108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64274783-A594-377F-C5FD-67DE84CDF9A4}"/>
              </a:ext>
            </a:extLst>
          </p:cNvPr>
          <p:cNvSpPr>
            <a:spLocks noGrp="1"/>
          </p:cNvSpPr>
          <p:nvPr>
            <p:ph type="title"/>
          </p:nvPr>
        </p:nvSpPr>
        <p:spPr>
          <a:xfrm>
            <a:off x="8194768" y="1901869"/>
            <a:ext cx="3997232" cy="14581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463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AA976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6F2828-AECF-E1E3-95C5-122B4B7EB2A6}"/>
              </a:ext>
            </a:extLst>
          </p:cNvPr>
          <p:cNvSpPr/>
          <p:nvPr userDrawn="1"/>
        </p:nvSpPr>
        <p:spPr>
          <a:xfrm>
            <a:off x="7998106" y="-138023"/>
            <a:ext cx="4193894" cy="6996023"/>
          </a:xfrm>
          <a:prstGeom prst="rect">
            <a:avLst/>
          </a:pr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FD53D9D-82AC-5DEF-F37C-EE9B5B060D30}"/>
              </a:ext>
            </a:extLst>
          </p:cNvPr>
          <p:cNvPicPr>
            <a:picLocks noChangeAspect="1"/>
          </p:cNvPicPr>
          <p:nvPr userDrawn="1"/>
        </p:nvPicPr>
        <p:blipFill>
          <a:blip r:embed="rId2"/>
          <a:stretch>
            <a:fillRect/>
          </a:stretch>
        </p:blipFill>
        <p:spPr>
          <a:xfrm>
            <a:off x="8520965" y="399914"/>
            <a:ext cx="2680435" cy="201306"/>
          </a:xfrm>
          <a:prstGeom prst="rect">
            <a:avLst/>
          </a:prstGeom>
        </p:spPr>
      </p:pic>
      <p:sp>
        <p:nvSpPr>
          <p:cNvPr id="2" name="TextBox 1">
            <a:extLst>
              <a:ext uri="{FF2B5EF4-FFF2-40B4-BE49-F238E27FC236}">
                <a16:creationId xmlns:a16="http://schemas.microsoft.com/office/drawing/2014/main" id="{A422B0A1-D328-E776-DCB9-9CC3B1BDE77C}"/>
              </a:ext>
            </a:extLst>
          </p:cNvPr>
          <p:cNvSpPr txBox="1"/>
          <p:nvPr userDrawn="1"/>
        </p:nvSpPr>
        <p:spPr>
          <a:xfrm>
            <a:off x="8424586" y="642165"/>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
        <p:nvSpPr>
          <p:cNvPr id="4" name="Text Placeholder 3">
            <a:extLst>
              <a:ext uri="{FF2B5EF4-FFF2-40B4-BE49-F238E27FC236}">
                <a16:creationId xmlns:a16="http://schemas.microsoft.com/office/drawing/2014/main" id="{451875ED-97C8-FBF7-4884-07186F4C941E}"/>
              </a:ext>
            </a:extLst>
          </p:cNvPr>
          <p:cNvSpPr>
            <a:spLocks noGrp="1"/>
          </p:cNvSpPr>
          <p:nvPr>
            <p:ph type="body" sz="quarter" idx="10"/>
          </p:nvPr>
        </p:nvSpPr>
        <p:spPr>
          <a:xfrm>
            <a:off x="744538" y="949325"/>
            <a:ext cx="6502400" cy="4960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B587986-7DBC-623F-7145-6614BECE99A3}"/>
              </a:ext>
            </a:extLst>
          </p:cNvPr>
          <p:cNvSpPr>
            <a:spLocks noGrp="1"/>
          </p:cNvSpPr>
          <p:nvPr>
            <p:ph type="title"/>
          </p:nvPr>
        </p:nvSpPr>
        <p:spPr>
          <a:xfrm>
            <a:off x="8307839" y="1901869"/>
            <a:ext cx="3574427" cy="1458119"/>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125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23B555-84AE-65BE-C864-430BCD46E4BD}"/>
              </a:ext>
            </a:extLst>
          </p:cNvPr>
          <p:cNvSpPr/>
          <p:nvPr userDrawn="1"/>
        </p:nvSpPr>
        <p:spPr>
          <a:xfrm rot="5400000">
            <a:off x="5790232" y="456232"/>
            <a:ext cx="611538" cy="12192000"/>
          </a:xfrm>
          <a:prstGeom prst="rect">
            <a:avLst/>
          </a:prstGeom>
          <a:solidFill>
            <a:srgbClr val="C10230"/>
          </a:solidFill>
          <a:ln>
            <a:solidFill>
              <a:srgbClr val="C10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10230"/>
              </a:solidFill>
            </a:endParaRPr>
          </a:p>
        </p:txBody>
      </p:sp>
      <p:pic>
        <p:nvPicPr>
          <p:cNvPr id="7" name="Picture 6">
            <a:extLst>
              <a:ext uri="{FF2B5EF4-FFF2-40B4-BE49-F238E27FC236}">
                <a16:creationId xmlns:a16="http://schemas.microsoft.com/office/drawing/2014/main" id="{6DA178FF-1A1F-4673-AB34-53FA7CAA7146}"/>
              </a:ext>
            </a:extLst>
          </p:cNvPr>
          <p:cNvPicPr>
            <a:picLocks noChangeAspect="1"/>
          </p:cNvPicPr>
          <p:nvPr userDrawn="1"/>
        </p:nvPicPr>
        <p:blipFill>
          <a:blip r:embed="rId2"/>
          <a:srcRect/>
          <a:stretch/>
        </p:blipFill>
        <p:spPr>
          <a:xfrm>
            <a:off x="417095" y="399914"/>
            <a:ext cx="290500" cy="201306"/>
          </a:xfrm>
          <a:prstGeom prst="rect">
            <a:avLst/>
          </a:prstGeom>
        </p:spPr>
      </p:pic>
      <p:pic>
        <p:nvPicPr>
          <p:cNvPr id="2" name="Picture 1">
            <a:extLst>
              <a:ext uri="{FF2B5EF4-FFF2-40B4-BE49-F238E27FC236}">
                <a16:creationId xmlns:a16="http://schemas.microsoft.com/office/drawing/2014/main" id="{84C59BC2-5A4C-3F54-A31A-E4926C5904A8}"/>
              </a:ext>
            </a:extLst>
          </p:cNvPr>
          <p:cNvPicPr>
            <a:picLocks noChangeAspect="1"/>
          </p:cNvPicPr>
          <p:nvPr userDrawn="1"/>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rcRect l="13196"/>
          <a:stretch/>
        </p:blipFill>
        <p:spPr>
          <a:xfrm>
            <a:off x="707595" y="399914"/>
            <a:ext cx="2326708" cy="201306"/>
          </a:xfrm>
          <a:prstGeom prst="rect">
            <a:avLst/>
          </a:prstGeom>
        </p:spPr>
      </p:pic>
      <p:sp>
        <p:nvSpPr>
          <p:cNvPr id="3" name="TextBox 2">
            <a:extLst>
              <a:ext uri="{FF2B5EF4-FFF2-40B4-BE49-F238E27FC236}">
                <a16:creationId xmlns:a16="http://schemas.microsoft.com/office/drawing/2014/main" id="{F62D290B-CC69-BA37-5E78-411447ABE7C0}"/>
              </a:ext>
            </a:extLst>
          </p:cNvPr>
          <p:cNvSpPr txBox="1"/>
          <p:nvPr userDrawn="1"/>
        </p:nvSpPr>
        <p:spPr>
          <a:xfrm>
            <a:off x="3215545" y="325142"/>
            <a:ext cx="4003762" cy="307777"/>
          </a:xfrm>
          <a:prstGeom prst="rect">
            <a:avLst/>
          </a:prstGeom>
          <a:noFill/>
        </p:spPr>
        <p:txBody>
          <a:bodyPr wrap="square" rtlCol="0">
            <a:spAutoFit/>
          </a:bodyPr>
          <a:lstStyle/>
          <a:p>
            <a:r>
              <a:rPr lang="en-US" sz="1400" b="1" dirty="0">
                <a:solidFill>
                  <a:schemeClr val="tx1"/>
                </a:solidFill>
                <a:latin typeface="Neue Haas Unica W1G" panose="020B0504030206020203" pitchFamily="34" charset="0"/>
              </a:rPr>
              <a:t>Business Information &amp; Analytics</a:t>
            </a:r>
          </a:p>
        </p:txBody>
      </p:sp>
      <p:sp>
        <p:nvSpPr>
          <p:cNvPr id="6" name="Text Placeholder 5">
            <a:extLst>
              <a:ext uri="{FF2B5EF4-FFF2-40B4-BE49-F238E27FC236}">
                <a16:creationId xmlns:a16="http://schemas.microsoft.com/office/drawing/2014/main" id="{0FEB4BF5-0C6C-6A82-BBB8-74495F5E77E1}"/>
              </a:ext>
            </a:extLst>
          </p:cNvPr>
          <p:cNvSpPr>
            <a:spLocks noGrp="1"/>
          </p:cNvSpPr>
          <p:nvPr>
            <p:ph type="body" sz="quarter" idx="10"/>
          </p:nvPr>
        </p:nvSpPr>
        <p:spPr>
          <a:xfrm>
            <a:off x="708025" y="1084263"/>
            <a:ext cx="10569575" cy="452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215DA4C-A7B4-4287-0331-B0126051897C}"/>
              </a:ext>
            </a:extLst>
          </p:cNvPr>
          <p:cNvSpPr>
            <a:spLocks noGrp="1"/>
          </p:cNvSpPr>
          <p:nvPr>
            <p:ph type="title" hasCustomPrompt="1"/>
          </p:nvPr>
        </p:nvSpPr>
        <p:spPr>
          <a:xfrm>
            <a:off x="6243145" y="180222"/>
            <a:ext cx="5531760" cy="904041"/>
          </a:xfrm>
        </p:spPr>
        <p:txBody>
          <a:bodyPr/>
          <a:lstStyle/>
          <a:p>
            <a:r>
              <a:rPr lang="en-US" dirty="0"/>
              <a:t>Title</a:t>
            </a:r>
          </a:p>
        </p:txBody>
      </p:sp>
      <p:sp>
        <p:nvSpPr>
          <p:cNvPr id="9" name="TextBox 8">
            <a:extLst>
              <a:ext uri="{FF2B5EF4-FFF2-40B4-BE49-F238E27FC236}">
                <a16:creationId xmlns:a16="http://schemas.microsoft.com/office/drawing/2014/main" id="{9933AEBD-DA59-A336-D180-0657EB53CDD3}"/>
              </a:ext>
            </a:extLst>
          </p:cNvPr>
          <p:cNvSpPr txBox="1"/>
          <p:nvPr userDrawn="1"/>
        </p:nvSpPr>
        <p:spPr>
          <a:xfrm>
            <a:off x="1768839" y="-659567"/>
            <a:ext cx="0" cy="0"/>
          </a:xfrm>
          <a:prstGeom prst="rect">
            <a:avLst/>
          </a:prstGeom>
        </p:spPr>
        <p:txBody>
          <a:bodyPr spcFirstLastPara="1" vert="horz" wrap="none" lIns="121900" tIns="121900" rIns="121900" bIns="121900" rtlCol="0" anchor="t" anchorCtr="0">
            <a:noAutofit/>
          </a:bodyPr>
          <a:lstStyle/>
          <a:p>
            <a:pPr marL="0" indent="0" algn="l">
              <a:buNone/>
            </a:pPr>
            <a:endParaRPr lang="en-US" sz="1600" b="1" dirty="0">
              <a:solidFill>
                <a:srgbClr val="AA9767"/>
              </a:solidFill>
            </a:endParaRPr>
          </a:p>
        </p:txBody>
      </p:sp>
    </p:spTree>
    <p:extLst>
      <p:ext uri="{BB962C8B-B14F-4D97-AF65-F5344CB8AC3E}">
        <p14:creationId xmlns:p14="http://schemas.microsoft.com/office/powerpoint/2010/main" val="59869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bg>
      <p:bgPr>
        <a:solidFill>
          <a:srgbClr val="AA976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9D7EFB-8193-AE83-63F3-6868DF1E1F90}"/>
              </a:ext>
            </a:extLst>
          </p:cNvPr>
          <p:cNvSpPr/>
          <p:nvPr userDrawn="1"/>
        </p:nvSpPr>
        <p:spPr>
          <a:xfrm>
            <a:off x="21793" y="2251807"/>
            <a:ext cx="4946178" cy="2003611"/>
          </a:xfrm>
          <a:prstGeom prst="rect">
            <a:avLst/>
          </a:pr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5120F7E-0616-AB2D-9331-44227A2CA822}"/>
              </a:ext>
            </a:extLst>
          </p:cNvPr>
          <p:cNvCxnSpPr>
            <a:cxnSpLocks/>
          </p:cNvCxnSpPr>
          <p:nvPr userDrawn="1"/>
        </p:nvCxnSpPr>
        <p:spPr>
          <a:xfrm flipV="1">
            <a:off x="3239871" y="369597"/>
            <a:ext cx="0" cy="1818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2A9E71A-0C48-70A6-4BA4-8C2577BA6EE8}"/>
              </a:ext>
            </a:extLst>
          </p:cNvPr>
          <p:cNvPicPr>
            <a:picLocks noChangeAspect="1"/>
          </p:cNvPicPr>
          <p:nvPr userDrawn="1"/>
        </p:nvPicPr>
        <p:blipFill>
          <a:blip r:embed="rId2"/>
          <a:stretch>
            <a:fillRect/>
          </a:stretch>
        </p:blipFill>
        <p:spPr>
          <a:xfrm>
            <a:off x="417095" y="336414"/>
            <a:ext cx="2680435" cy="201306"/>
          </a:xfrm>
          <a:prstGeom prst="rect">
            <a:avLst/>
          </a:prstGeom>
        </p:spPr>
      </p:pic>
      <p:cxnSp>
        <p:nvCxnSpPr>
          <p:cNvPr id="10" name="Straight Connector 9">
            <a:extLst>
              <a:ext uri="{FF2B5EF4-FFF2-40B4-BE49-F238E27FC236}">
                <a16:creationId xmlns:a16="http://schemas.microsoft.com/office/drawing/2014/main" id="{5CDC82FE-951A-DD7F-5F0B-600C21013806}"/>
              </a:ext>
            </a:extLst>
          </p:cNvPr>
          <p:cNvCxnSpPr>
            <a:cxnSpLocks/>
          </p:cNvCxnSpPr>
          <p:nvPr userDrawn="1"/>
        </p:nvCxnSpPr>
        <p:spPr>
          <a:xfrm>
            <a:off x="417095" y="3767733"/>
            <a:ext cx="9160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C44663-8976-9205-AF08-3D9245CC9D9D}"/>
              </a:ext>
            </a:extLst>
          </p:cNvPr>
          <p:cNvSpPr txBox="1"/>
          <p:nvPr userDrawn="1"/>
        </p:nvSpPr>
        <p:spPr>
          <a:xfrm>
            <a:off x="3317443" y="311435"/>
            <a:ext cx="4003762" cy="307777"/>
          </a:xfrm>
          <a:prstGeom prst="rect">
            <a:avLst/>
          </a:prstGeom>
          <a:noFill/>
        </p:spPr>
        <p:txBody>
          <a:bodyPr wrap="square" rtlCol="0">
            <a:spAutoFit/>
          </a:bodyPr>
          <a:lstStyle/>
          <a:p>
            <a:r>
              <a:rPr lang="en-US" sz="1400" b="1" dirty="0">
                <a:solidFill>
                  <a:schemeClr val="bg1"/>
                </a:solidFill>
                <a:latin typeface="Neue Haas Unica W1G" panose="020B0504030206020203" pitchFamily="34" charset="0"/>
              </a:rPr>
              <a:t>Business Information &amp; Analytics</a:t>
            </a:r>
          </a:p>
        </p:txBody>
      </p:sp>
      <p:sp>
        <p:nvSpPr>
          <p:cNvPr id="3" name="Title 2">
            <a:extLst>
              <a:ext uri="{FF2B5EF4-FFF2-40B4-BE49-F238E27FC236}">
                <a16:creationId xmlns:a16="http://schemas.microsoft.com/office/drawing/2014/main" id="{2BE83F5F-4CA5-1339-1FD9-A9400CE8C85C}"/>
              </a:ext>
            </a:extLst>
          </p:cNvPr>
          <p:cNvSpPr>
            <a:spLocks noGrp="1"/>
          </p:cNvSpPr>
          <p:nvPr>
            <p:ph type="title" hasCustomPrompt="1"/>
          </p:nvPr>
        </p:nvSpPr>
        <p:spPr>
          <a:xfrm>
            <a:off x="283745" y="2333299"/>
            <a:ext cx="4003757" cy="1458119"/>
          </a:xfrm>
        </p:spPr>
        <p:txBody>
          <a:bodyPr/>
          <a:lstStyle/>
          <a:p>
            <a:br>
              <a:rPr lang="en-US" dirty="0"/>
            </a:br>
            <a:r>
              <a:rPr lang="en-US" dirty="0"/>
              <a:t>Slide Title</a:t>
            </a:r>
          </a:p>
        </p:txBody>
      </p:sp>
    </p:spTree>
    <p:extLst>
      <p:ext uri="{BB962C8B-B14F-4D97-AF65-F5344CB8AC3E}">
        <p14:creationId xmlns:p14="http://schemas.microsoft.com/office/powerpoint/2010/main" val="335149414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77801-0E2E-6402-16AF-804172F853A7}"/>
              </a:ext>
            </a:extLst>
          </p:cNvPr>
          <p:cNvSpPr>
            <a:spLocks noGrp="1"/>
          </p:cNvSpPr>
          <p:nvPr>
            <p:ph type="title"/>
          </p:nvPr>
        </p:nvSpPr>
        <p:spPr>
          <a:xfrm>
            <a:off x="305765" y="180222"/>
            <a:ext cx="10515600" cy="145811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8384C7-0CF3-BE4C-AE81-014DD352CC63}"/>
              </a:ext>
            </a:extLst>
          </p:cNvPr>
          <p:cNvSpPr>
            <a:spLocks noGrp="1"/>
          </p:cNvSpPr>
          <p:nvPr>
            <p:ph type="body" idx="1"/>
          </p:nvPr>
        </p:nvSpPr>
        <p:spPr>
          <a:xfrm>
            <a:off x="305765" y="2079128"/>
            <a:ext cx="10515600" cy="389172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917425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1" r:id="rId3"/>
    <p:sldLayoutId id="2147483673" r:id="rId4"/>
    <p:sldLayoutId id="2147483653" r:id="rId5"/>
    <p:sldLayoutId id="2147483672" r:id="rId6"/>
    <p:sldLayoutId id="2147483658" r:id="rId7"/>
    <p:sldLayoutId id="2147483655" r:id="rId8"/>
  </p:sldLayoutIdLst>
  <p:txStyles>
    <p:titleStyle>
      <a:lvl1pPr algn="l" defTabSz="914400" rtl="0" eaLnBrk="1" latinLnBrk="0" hangingPunct="1">
        <a:lnSpc>
          <a:spcPct val="90000"/>
        </a:lnSpc>
        <a:spcBef>
          <a:spcPct val="0"/>
        </a:spcBef>
        <a:buNone/>
        <a:defRPr sz="4400" b="1" kern="1200">
          <a:solidFill>
            <a:schemeClr val="tx1"/>
          </a:solidFill>
          <a:latin typeface="Neue Haas Grotesk Text Pro" panose="020B0504020202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eue Haas Grotesk Text Pro" panose="020B05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ue Haas Grotesk Text Pro" panose="020B0504020202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ue Haas Grotesk Text Pro" panose="020B0504020202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ue Haas Grotesk Text Pro" panose="020B0504020202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ue Haas Grotesk Tex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kkParker/PresentationFil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9.svg"/><Relationship Id="rId9"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facultydevelopment.kennesaw.edu/scholarly-teaching/journals/index.php" TargetMode="External"/><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hyperlink" Target="https://facultydevelopment.kennesaw.edu/scholarly-teaching/conferences/index.php"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www.educause.edu/" TargetMode="External"/><Relationship Id="rId4" Type="http://schemas.openxmlformats.org/officeDocument/2006/relationships/hyperlink" Target="https://sotl.illinoisstate.edu/conferenc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portfolio.du.edu/sotl/page/69971"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hyperlink" Target="https://github.com/kkParker/PresentationFiles"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35B9-2698-6C9A-38D7-D85603958C48}"/>
              </a:ext>
            </a:extLst>
          </p:cNvPr>
          <p:cNvSpPr>
            <a:spLocks noGrp="1"/>
          </p:cNvSpPr>
          <p:nvPr>
            <p:ph type="title"/>
          </p:nvPr>
        </p:nvSpPr>
        <p:spPr>
          <a:xfrm>
            <a:off x="312922" y="1502234"/>
            <a:ext cx="6612534" cy="2141234"/>
          </a:xfrm>
        </p:spPr>
        <p:txBody>
          <a:bodyPr/>
          <a:lstStyle/>
          <a:p>
            <a:r>
              <a:rPr lang="en-US" sz="3200" dirty="0"/>
              <a:t>DASI: </a:t>
            </a:r>
            <a:br>
              <a:rPr lang="en-US" sz="3200" dirty="0"/>
            </a:br>
            <a:r>
              <a:rPr lang="en-US" sz="3200" b="1" dirty="0">
                <a:solidFill>
                  <a:schemeClr val="bg1"/>
                </a:solidFill>
              </a:rPr>
              <a:t>Advanced Predictive Modeling Course and Scholarship of Teaching and Learning (SoTL)</a:t>
            </a:r>
            <a:br>
              <a:rPr lang="en-US" sz="3200" b="1" dirty="0">
                <a:solidFill>
                  <a:schemeClr val="bg1"/>
                </a:solidFill>
              </a:rPr>
            </a:br>
            <a:r>
              <a:rPr lang="en-US" sz="3200" dirty="0"/>
              <a:t>				Kellie Keeling</a:t>
            </a:r>
          </a:p>
        </p:txBody>
      </p:sp>
      <p:sp>
        <p:nvSpPr>
          <p:cNvPr id="3" name="Text Placeholder 2">
            <a:extLst>
              <a:ext uri="{FF2B5EF4-FFF2-40B4-BE49-F238E27FC236}">
                <a16:creationId xmlns:a16="http://schemas.microsoft.com/office/drawing/2014/main" id="{1D333AB2-5B3F-2C0D-E05B-49E8F11AEC55}"/>
              </a:ext>
            </a:extLst>
          </p:cNvPr>
          <p:cNvSpPr>
            <a:spLocks noGrp="1"/>
          </p:cNvSpPr>
          <p:nvPr>
            <p:ph type="body" sz="quarter" idx="11"/>
          </p:nvPr>
        </p:nvSpPr>
        <p:spPr/>
        <p:txBody>
          <a:bodyPr/>
          <a:lstStyle/>
          <a:p>
            <a:r>
              <a:rPr lang="en-US" sz="2400" dirty="0"/>
              <a:t>DSI 22, Houston, TX, November  20, 2022</a:t>
            </a:r>
          </a:p>
          <a:p>
            <a:endParaRPr lang="en-US" dirty="0"/>
          </a:p>
        </p:txBody>
      </p:sp>
      <p:pic>
        <p:nvPicPr>
          <p:cNvPr id="4" name="Picture 3" descr="Qr code&#10;&#10;Description automatically generated">
            <a:extLst>
              <a:ext uri="{FF2B5EF4-FFF2-40B4-BE49-F238E27FC236}">
                <a16:creationId xmlns:a16="http://schemas.microsoft.com/office/drawing/2014/main" id="{6D0B9766-1775-CCB7-9D80-2887769D9040}"/>
              </a:ext>
            </a:extLst>
          </p:cNvPr>
          <p:cNvPicPr>
            <a:picLocks noChangeAspect="1"/>
          </p:cNvPicPr>
          <p:nvPr/>
        </p:nvPicPr>
        <p:blipFill>
          <a:blip r:embed="rId3"/>
          <a:stretch>
            <a:fillRect/>
          </a:stretch>
        </p:blipFill>
        <p:spPr>
          <a:xfrm>
            <a:off x="10110780" y="4781286"/>
            <a:ext cx="1693985" cy="1693985"/>
          </a:xfrm>
          <a:prstGeom prst="rect">
            <a:avLst/>
          </a:prstGeom>
        </p:spPr>
      </p:pic>
      <p:sp>
        <p:nvSpPr>
          <p:cNvPr id="5" name="TextBox 4">
            <a:extLst>
              <a:ext uri="{FF2B5EF4-FFF2-40B4-BE49-F238E27FC236}">
                <a16:creationId xmlns:a16="http://schemas.microsoft.com/office/drawing/2014/main" id="{B263FCB4-A6E1-1C39-7E2D-94F5FF5365DC}"/>
              </a:ext>
            </a:extLst>
          </p:cNvPr>
          <p:cNvSpPr txBox="1"/>
          <p:nvPr/>
        </p:nvSpPr>
        <p:spPr>
          <a:xfrm>
            <a:off x="9544130" y="6475271"/>
            <a:ext cx="2827283" cy="369332"/>
          </a:xfrm>
          <a:prstGeom prst="rect">
            <a:avLst/>
          </a:prstGeom>
          <a:solidFill>
            <a:schemeClr val="bg1"/>
          </a:solidFill>
        </p:spPr>
        <p:txBody>
          <a:bodyPr wrap="square">
            <a:spAutoFit/>
          </a:bodyPr>
          <a:lstStyle/>
          <a:p>
            <a:r>
              <a:rPr lang="en-US" b="1" dirty="0">
                <a:hlinkClick r:id="rId4"/>
              </a:rPr>
              <a:t>bit.ly/KKPresentationFiles</a:t>
            </a:r>
            <a:endParaRPr lang="en-US" b="1" dirty="0"/>
          </a:p>
        </p:txBody>
      </p:sp>
    </p:spTree>
    <p:extLst>
      <p:ext uri="{BB962C8B-B14F-4D97-AF65-F5344CB8AC3E}">
        <p14:creationId xmlns:p14="http://schemas.microsoft.com/office/powerpoint/2010/main" val="232475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014C74-C971-C72A-4B38-AC2E26EB410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A92C48-C5D1-10F8-F88F-57260C28C3A7}"/>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018C8592-4C18-4840-DF2E-5D864BEC3E4A}"/>
              </a:ext>
            </a:extLst>
          </p:cNvPr>
          <p:cNvPicPr>
            <a:picLocks noChangeAspect="1"/>
          </p:cNvPicPr>
          <p:nvPr/>
        </p:nvPicPr>
        <p:blipFill>
          <a:blip r:embed="rId3"/>
          <a:stretch>
            <a:fillRect/>
          </a:stretch>
        </p:blipFill>
        <p:spPr>
          <a:xfrm>
            <a:off x="210720" y="180222"/>
            <a:ext cx="7772400" cy="5135745"/>
          </a:xfrm>
          <a:prstGeom prst="rect">
            <a:avLst/>
          </a:prstGeom>
          <a:ln>
            <a:solidFill>
              <a:schemeClr val="tx1"/>
            </a:solidFill>
          </a:ln>
        </p:spPr>
      </p:pic>
      <p:pic>
        <p:nvPicPr>
          <p:cNvPr id="5" name="Picture 4">
            <a:extLst>
              <a:ext uri="{FF2B5EF4-FFF2-40B4-BE49-F238E27FC236}">
                <a16:creationId xmlns:a16="http://schemas.microsoft.com/office/drawing/2014/main" id="{AE2DCA9A-9160-AD47-9B6E-8D6A30C9D664}"/>
              </a:ext>
            </a:extLst>
          </p:cNvPr>
          <p:cNvPicPr>
            <a:picLocks noChangeAspect="1"/>
          </p:cNvPicPr>
          <p:nvPr/>
        </p:nvPicPr>
        <p:blipFill>
          <a:blip r:embed="rId4"/>
          <a:stretch>
            <a:fillRect/>
          </a:stretch>
        </p:blipFill>
        <p:spPr>
          <a:xfrm>
            <a:off x="8420918" y="-1"/>
            <a:ext cx="3560362" cy="6858000"/>
          </a:xfrm>
          <a:prstGeom prst="rect">
            <a:avLst/>
          </a:prstGeom>
          <a:ln>
            <a:solidFill>
              <a:schemeClr val="tx1"/>
            </a:solidFill>
          </a:ln>
        </p:spPr>
      </p:pic>
    </p:spTree>
    <p:extLst>
      <p:ext uri="{BB962C8B-B14F-4D97-AF65-F5344CB8AC3E}">
        <p14:creationId xmlns:p14="http://schemas.microsoft.com/office/powerpoint/2010/main" val="356306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F8A930-FF6E-89F5-8527-9B93702E35C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2B8CA1F2-FB43-92DF-E68F-E5A966501BC8}"/>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2E135242-AD5B-5CF0-A96C-D199D1F6F105}"/>
              </a:ext>
            </a:extLst>
          </p:cNvPr>
          <p:cNvPicPr>
            <a:picLocks noChangeAspect="1"/>
          </p:cNvPicPr>
          <p:nvPr/>
        </p:nvPicPr>
        <p:blipFill>
          <a:blip r:embed="rId3"/>
          <a:stretch>
            <a:fillRect/>
          </a:stretch>
        </p:blipFill>
        <p:spPr>
          <a:xfrm>
            <a:off x="210720" y="389956"/>
            <a:ext cx="7772400" cy="3937559"/>
          </a:xfrm>
          <a:prstGeom prst="rect">
            <a:avLst/>
          </a:prstGeom>
        </p:spPr>
      </p:pic>
      <p:pic>
        <p:nvPicPr>
          <p:cNvPr id="5" name="Picture 4">
            <a:extLst>
              <a:ext uri="{FF2B5EF4-FFF2-40B4-BE49-F238E27FC236}">
                <a16:creationId xmlns:a16="http://schemas.microsoft.com/office/drawing/2014/main" id="{62419520-9B51-E910-3FC7-6EB4BAB5C0FA}"/>
              </a:ext>
            </a:extLst>
          </p:cNvPr>
          <p:cNvPicPr>
            <a:picLocks noChangeAspect="1"/>
          </p:cNvPicPr>
          <p:nvPr/>
        </p:nvPicPr>
        <p:blipFill>
          <a:blip r:embed="rId4"/>
          <a:stretch>
            <a:fillRect/>
          </a:stretch>
        </p:blipFill>
        <p:spPr>
          <a:xfrm>
            <a:off x="8672045" y="15287"/>
            <a:ext cx="3519955" cy="6858000"/>
          </a:xfrm>
          <a:prstGeom prst="rect">
            <a:avLst/>
          </a:prstGeom>
          <a:ln>
            <a:solidFill>
              <a:schemeClr val="tx1"/>
            </a:solidFill>
          </a:ln>
        </p:spPr>
      </p:pic>
    </p:spTree>
    <p:extLst>
      <p:ext uri="{BB962C8B-B14F-4D97-AF65-F5344CB8AC3E}">
        <p14:creationId xmlns:p14="http://schemas.microsoft.com/office/powerpoint/2010/main" val="30462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B9C22-DE16-5C09-8766-7F199959446C}"/>
              </a:ext>
            </a:extLst>
          </p:cNvPr>
          <p:cNvSpPr>
            <a:spLocks noGrp="1"/>
          </p:cNvSpPr>
          <p:nvPr>
            <p:ph type="body" sz="quarter" idx="10"/>
          </p:nvPr>
        </p:nvSpPr>
        <p:spPr>
          <a:xfrm>
            <a:off x="384629" y="372756"/>
            <a:ext cx="6721475" cy="5108575"/>
          </a:xfrm>
        </p:spPr>
        <p:txBody>
          <a:bodyPr>
            <a:normAutofit/>
          </a:bodyPr>
          <a:lstStyle/>
          <a:p>
            <a:r>
              <a:rPr lang="en-US" sz="2400" dirty="0">
                <a:effectLst/>
                <a:latin typeface="Helvetica Neue" panose="02000503000000020004" pitchFamily="2" charset="0"/>
              </a:rPr>
              <a:t>Feeling: Top and low performing students don’t advance in skills throughout the course in the same rate.</a:t>
            </a:r>
          </a:p>
          <a:p>
            <a:r>
              <a:rPr lang="en-US" sz="2400" dirty="0">
                <a:latin typeface="Helvetica Neue" panose="02000503000000020004" pitchFamily="2" charset="0"/>
              </a:rPr>
              <a:t>Experiment: R&amp;R (REV UP and REWIND)</a:t>
            </a:r>
            <a:endParaRPr lang="en-US" sz="2400" dirty="0">
              <a:effectLst/>
              <a:latin typeface="Helvetica Neue" panose="02000503000000020004" pitchFamily="2" charset="0"/>
            </a:endParaRPr>
          </a:p>
          <a:p>
            <a:endParaRPr lang="en-US" sz="2000" dirty="0"/>
          </a:p>
        </p:txBody>
      </p:sp>
      <p:sp>
        <p:nvSpPr>
          <p:cNvPr id="3" name="Title 2">
            <a:extLst>
              <a:ext uri="{FF2B5EF4-FFF2-40B4-BE49-F238E27FC236}">
                <a16:creationId xmlns:a16="http://schemas.microsoft.com/office/drawing/2014/main" id="{EBB2C736-848A-06E0-ABFC-FA3F98CBCCB2}"/>
              </a:ext>
            </a:extLst>
          </p:cNvPr>
          <p:cNvSpPr>
            <a:spLocks noGrp="1"/>
          </p:cNvSpPr>
          <p:nvPr>
            <p:ph type="title"/>
          </p:nvPr>
        </p:nvSpPr>
        <p:spPr/>
        <p:txBody>
          <a:bodyPr/>
          <a:lstStyle/>
          <a:p>
            <a:r>
              <a:rPr lang="en-US" dirty="0"/>
              <a:t>Research Study</a:t>
            </a:r>
          </a:p>
        </p:txBody>
      </p:sp>
      <p:graphicFrame>
        <p:nvGraphicFramePr>
          <p:cNvPr id="4" name="Table 3">
            <a:extLst>
              <a:ext uri="{FF2B5EF4-FFF2-40B4-BE49-F238E27FC236}">
                <a16:creationId xmlns:a16="http://schemas.microsoft.com/office/drawing/2014/main" id="{CA5F9CB2-19D9-622E-7AE1-B769C90011FB}"/>
              </a:ext>
            </a:extLst>
          </p:cNvPr>
          <p:cNvGraphicFramePr>
            <a:graphicFrameLocks noGrp="1"/>
          </p:cNvGraphicFramePr>
          <p:nvPr>
            <p:extLst>
              <p:ext uri="{D42A27DB-BD31-4B8C-83A1-F6EECF244321}">
                <p14:modId xmlns:p14="http://schemas.microsoft.com/office/powerpoint/2010/main" val="4116146396"/>
              </p:ext>
            </p:extLst>
          </p:nvPr>
        </p:nvGraphicFramePr>
        <p:xfrm>
          <a:off x="552133" y="1901869"/>
          <a:ext cx="6222569" cy="3890962"/>
        </p:xfrm>
        <a:graphic>
          <a:graphicData uri="http://schemas.openxmlformats.org/drawingml/2006/table">
            <a:tbl>
              <a:tblPr/>
              <a:tblGrid>
                <a:gridCol w="1306318">
                  <a:extLst>
                    <a:ext uri="{9D8B030D-6E8A-4147-A177-3AD203B41FA5}">
                      <a16:colId xmlns:a16="http://schemas.microsoft.com/office/drawing/2014/main" val="787599783"/>
                    </a:ext>
                  </a:extLst>
                </a:gridCol>
                <a:gridCol w="1629387">
                  <a:extLst>
                    <a:ext uri="{9D8B030D-6E8A-4147-A177-3AD203B41FA5}">
                      <a16:colId xmlns:a16="http://schemas.microsoft.com/office/drawing/2014/main" val="1728187359"/>
                    </a:ext>
                  </a:extLst>
                </a:gridCol>
                <a:gridCol w="1615340">
                  <a:extLst>
                    <a:ext uri="{9D8B030D-6E8A-4147-A177-3AD203B41FA5}">
                      <a16:colId xmlns:a16="http://schemas.microsoft.com/office/drawing/2014/main" val="3103475048"/>
                    </a:ext>
                  </a:extLst>
                </a:gridCol>
                <a:gridCol w="1671524">
                  <a:extLst>
                    <a:ext uri="{9D8B030D-6E8A-4147-A177-3AD203B41FA5}">
                      <a16:colId xmlns:a16="http://schemas.microsoft.com/office/drawing/2014/main" val="948655111"/>
                    </a:ext>
                  </a:extLst>
                </a:gridCol>
              </a:tblGrid>
              <a:tr h="1372357">
                <a:tc>
                  <a:txBody>
                    <a:bodyPr/>
                    <a:lstStyle/>
                    <a:p>
                      <a:br>
                        <a:rPr lang="en-US" sz="1500" dirty="0">
                          <a:effectLst/>
                          <a:latin typeface="Helvetica Neue" panose="02000503000000020004" pitchFamily="2" charset="0"/>
                        </a:rPr>
                      </a:br>
                      <a:endParaRPr lang="en-US" sz="1500" dirty="0">
                        <a:effectLst/>
                        <a:latin typeface="Helvetica Neue" panose="02000503000000020004" pitchFamily="2" charset="0"/>
                      </a:endParaRP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tc>
                  <a:txBody>
                    <a:bodyPr/>
                    <a:lstStyle/>
                    <a:p>
                      <a:pPr algn="ctr"/>
                      <a:r>
                        <a:rPr lang="en-US" sz="1500" dirty="0">
                          <a:effectLst/>
                          <a:latin typeface="Helvetica Neue" panose="02000503000000020004" pitchFamily="2" charset="0"/>
                        </a:rPr>
                        <a:t>Class taught without R&amp;R</a:t>
                      </a:r>
                    </a:p>
                    <a:p>
                      <a:pPr algn="ctr"/>
                      <a:r>
                        <a:rPr lang="en-US" sz="1500" dirty="0">
                          <a:effectLst/>
                          <a:latin typeface="Helvetica Neue" panose="02000503000000020004" pitchFamily="2" charset="0"/>
                        </a:rPr>
                        <a:t>Sum 22</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tc>
                  <a:txBody>
                    <a:bodyPr/>
                    <a:lstStyle/>
                    <a:p>
                      <a:pPr algn="ctr"/>
                      <a:r>
                        <a:rPr lang="en-US" sz="1500" dirty="0">
                          <a:effectLst/>
                          <a:latin typeface="Helvetica Neue" panose="02000503000000020004" pitchFamily="2" charset="0"/>
                        </a:rPr>
                        <a:t>Class taught with R&amp;R</a:t>
                      </a:r>
                    </a:p>
                    <a:p>
                      <a:pPr algn="ctr"/>
                      <a:r>
                        <a:rPr lang="en-US" sz="1500" dirty="0">
                          <a:effectLst/>
                          <a:latin typeface="Helvetica Neue" panose="02000503000000020004" pitchFamily="2" charset="0"/>
                        </a:rPr>
                        <a:t>Win 23</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tc>
                  <a:txBody>
                    <a:bodyPr/>
                    <a:lstStyle/>
                    <a:p>
                      <a:pPr algn="ctr"/>
                      <a:r>
                        <a:rPr lang="en-US" sz="1500" dirty="0">
                          <a:effectLst/>
                          <a:latin typeface="Helvetica Neue" panose="02000503000000020004" pitchFamily="2" charset="0"/>
                        </a:rPr>
                        <a:t>Class taught with R&amp;R </a:t>
                      </a:r>
                    </a:p>
                    <a:p>
                      <a:pPr algn="ctr"/>
                      <a:r>
                        <a:rPr lang="en-US" sz="1500" dirty="0">
                          <a:effectLst/>
                          <a:latin typeface="Helvetica Neue" panose="02000503000000020004" pitchFamily="2" charset="0"/>
                        </a:rPr>
                        <a:t>and Personal Feedback</a:t>
                      </a:r>
                    </a:p>
                    <a:p>
                      <a:pPr algn="ctr"/>
                      <a:r>
                        <a:rPr lang="en-US" sz="1500" dirty="0">
                          <a:effectLst/>
                          <a:latin typeface="Helvetica Neue" panose="02000503000000020004" pitchFamily="2" charset="0"/>
                        </a:rPr>
                        <a:t>Sum 23</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extLst>
                  <a:ext uri="{0D108BD9-81ED-4DB2-BD59-A6C34878D82A}">
                    <a16:rowId xmlns:a16="http://schemas.microsoft.com/office/drawing/2014/main" val="3285209459"/>
                  </a:ext>
                </a:extLst>
              </a:tr>
              <a:tr h="1146248">
                <a:tc>
                  <a:txBody>
                    <a:bodyPr/>
                    <a:lstStyle/>
                    <a:p>
                      <a:pPr algn="ctr"/>
                      <a:r>
                        <a:rPr lang="en-US" sz="1500">
                          <a:effectLst/>
                          <a:latin typeface="Helvetica Neue" panose="02000503000000020004" pitchFamily="2" charset="0"/>
                        </a:rPr>
                        <a:t>Coding Concepts</a:t>
                      </a:r>
                    </a:p>
                    <a:p>
                      <a:pPr algn="ctr"/>
                      <a:r>
                        <a:rPr lang="en-US" sz="1500">
                          <a:effectLst/>
                          <a:latin typeface="Helvetica Neue" panose="02000503000000020004" pitchFamily="2" charset="0"/>
                        </a:rPr>
                        <a:t> (3 quizzes)</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tc>
                  <a:txBody>
                    <a:bodyPr/>
                    <a:lstStyle/>
                    <a:p>
                      <a:pPr algn="ctr"/>
                      <a:r>
                        <a:rPr lang="en-US" sz="3600">
                          <a:effectLst/>
                          <a:latin typeface="Helvetica Neue" panose="02000503000000020004" pitchFamily="2" charset="0"/>
                        </a:rPr>
                        <a:t>1</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effectLst/>
                          <a:latin typeface="Helvetica Neue" panose="02000503000000020004" pitchFamily="2" charset="0"/>
                        </a:rPr>
                        <a:t>3</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effectLst/>
                          <a:latin typeface="Helvetica Neue" panose="02000503000000020004" pitchFamily="2" charset="0"/>
                        </a:rPr>
                        <a:t>5</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6796378"/>
                  </a:ext>
                </a:extLst>
              </a:tr>
              <a:tr h="1372357">
                <a:tc>
                  <a:txBody>
                    <a:bodyPr/>
                    <a:lstStyle/>
                    <a:p>
                      <a:pPr algn="ctr"/>
                      <a:r>
                        <a:rPr lang="en-US" sz="1500" dirty="0">
                          <a:effectLst/>
                          <a:latin typeface="Helvetica Neue" panose="02000503000000020004" pitchFamily="2" charset="0"/>
                        </a:rPr>
                        <a:t>Modeling Concepts</a:t>
                      </a:r>
                    </a:p>
                    <a:p>
                      <a:pPr algn="ctr"/>
                      <a:r>
                        <a:rPr lang="en-US" sz="1500" dirty="0">
                          <a:effectLst/>
                          <a:latin typeface="Helvetica Neue" panose="02000503000000020004" pitchFamily="2" charset="0"/>
                        </a:rPr>
                        <a:t>(3 quizzes)</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C1"/>
                    </a:solidFill>
                  </a:tcPr>
                </a:tc>
                <a:tc>
                  <a:txBody>
                    <a:bodyPr/>
                    <a:lstStyle/>
                    <a:p>
                      <a:pPr algn="ctr"/>
                      <a:r>
                        <a:rPr lang="en-US" sz="3600">
                          <a:effectLst/>
                          <a:latin typeface="Helvetica Neue" panose="02000503000000020004" pitchFamily="2" charset="0"/>
                        </a:rPr>
                        <a:t>2</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a:effectLst/>
                          <a:latin typeface="Helvetica Neue" panose="02000503000000020004" pitchFamily="2" charset="0"/>
                        </a:rPr>
                        <a:t>4</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dirty="0">
                          <a:effectLst/>
                          <a:latin typeface="Helvetica Neue" panose="02000503000000020004" pitchFamily="2" charset="0"/>
                        </a:rPr>
                        <a:t>6</a:t>
                      </a:r>
                    </a:p>
                  </a:txBody>
                  <a:tcPr marL="7851" marR="7851" marT="7851" marB="78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350008"/>
                  </a:ext>
                </a:extLst>
              </a:tr>
            </a:tbl>
          </a:graphicData>
        </a:graphic>
      </p:graphicFrame>
      <p:sp>
        <p:nvSpPr>
          <p:cNvPr id="5" name="Rectangle 1">
            <a:extLst>
              <a:ext uri="{FF2B5EF4-FFF2-40B4-BE49-F238E27FC236}">
                <a16:creationId xmlns:a16="http://schemas.microsoft.com/office/drawing/2014/main" id="{35E3847F-D650-949A-B608-40F22615D556}"/>
              </a:ext>
            </a:extLst>
          </p:cNvPr>
          <p:cNvSpPr>
            <a:spLocks noChangeArrowheads="1"/>
          </p:cNvSpPr>
          <p:nvPr/>
        </p:nvSpPr>
        <p:spPr bwMode="auto">
          <a:xfrm>
            <a:off x="384629" y="2378081"/>
            <a:ext cx="210205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3619AB"/>
                </a:solidFill>
                <a:effectLst/>
                <a:latin typeface="Helvetica Neue" panose="02000503000000020004" pitchFamily="2" charset="0"/>
              </a:rPr>
            </a:b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4A9B4D7-F781-195C-FD68-84A9A64091F5}"/>
              </a:ext>
            </a:extLst>
          </p:cNvPr>
          <p:cNvSpPr txBox="1"/>
          <p:nvPr/>
        </p:nvSpPr>
        <p:spPr>
          <a:xfrm>
            <a:off x="2286001" y="5822197"/>
            <a:ext cx="8085364"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Helvetica Neue" panose="02000503000000020004" pitchFamily="2" charset="0"/>
              </a:rPr>
              <a:t>Additional Analysis across groups: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Helvetica Neue" panose="02000503000000020004" pitchFamily="2" charset="0"/>
              </a:rPr>
              <a:t>High, Middle, Low Class Rank</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Helvetica Neue" panose="02000503000000020004" pitchFamily="2" charset="0"/>
              </a:rPr>
              <a:t>First, Second, and Third Quizzes</a:t>
            </a:r>
            <a:r>
              <a:rPr kumimoji="0" lang="en-US" altLang="en-US" sz="20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4061025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71EFE4-2682-8819-5594-84BFB617FD3F}"/>
              </a:ext>
            </a:extLst>
          </p:cNvPr>
          <p:cNvSpPr>
            <a:spLocks noGrp="1"/>
          </p:cNvSpPr>
          <p:nvPr>
            <p:ph type="body" sz="quarter" idx="10"/>
          </p:nvPr>
        </p:nvSpPr>
        <p:spPr>
          <a:xfrm>
            <a:off x="564240" y="1095177"/>
            <a:ext cx="5213804" cy="4521200"/>
          </a:xfrm>
        </p:spPr>
        <p:txBody>
          <a:bodyPr>
            <a:normAutofit/>
          </a:bodyPr>
          <a:lstStyle/>
          <a:p>
            <a:r>
              <a:rPr lang="en-US" sz="2000" dirty="0"/>
              <a:t>1: recognizing </a:t>
            </a:r>
            <a:r>
              <a:rPr lang="en-US" sz="2000" dirty="0">
                <a:effectLst/>
                <a:ea typeface="Times New Roman" panose="02020603050405020304" pitchFamily="18" charset="0"/>
              </a:rPr>
              <a:t>basic coding structures (if/then/else and loops)</a:t>
            </a:r>
          </a:p>
          <a:p>
            <a:r>
              <a:rPr lang="en-US" sz="2000" dirty="0"/>
              <a:t>2 and 3. </a:t>
            </a:r>
            <a:r>
              <a:rPr lang="en-US" sz="2000" dirty="0">
                <a:effectLst/>
                <a:ea typeface="Times New Roman" panose="02020603050405020304" pitchFamily="18" charset="0"/>
              </a:rPr>
              <a:t>focus on your ability to use basic coding structures (if/then/else and loops), variables, comparisons, arrays, and functions</a:t>
            </a:r>
            <a:r>
              <a:rPr lang="en-US" sz="2000" dirty="0">
                <a:effectLst/>
              </a:rPr>
              <a:t>  </a:t>
            </a:r>
          </a:p>
        </p:txBody>
      </p:sp>
      <p:sp>
        <p:nvSpPr>
          <p:cNvPr id="5" name="Title 4">
            <a:extLst>
              <a:ext uri="{FF2B5EF4-FFF2-40B4-BE49-F238E27FC236}">
                <a16:creationId xmlns:a16="http://schemas.microsoft.com/office/drawing/2014/main" id="{46F64486-E7CE-B713-2040-AABF8D110674}"/>
              </a:ext>
            </a:extLst>
          </p:cNvPr>
          <p:cNvSpPr>
            <a:spLocks noGrp="1"/>
          </p:cNvSpPr>
          <p:nvPr>
            <p:ph type="title"/>
          </p:nvPr>
        </p:nvSpPr>
        <p:spPr>
          <a:xfrm>
            <a:off x="564240" y="99696"/>
            <a:ext cx="6865260" cy="904041"/>
          </a:xfrm>
        </p:spPr>
        <p:txBody>
          <a:bodyPr>
            <a:normAutofit/>
          </a:bodyPr>
          <a:lstStyle/>
          <a:p>
            <a:r>
              <a:rPr lang="en-US" dirty="0"/>
              <a:t>Coding Quizzes</a:t>
            </a:r>
          </a:p>
        </p:txBody>
      </p:sp>
      <p:pic>
        <p:nvPicPr>
          <p:cNvPr id="7" name="Graphic 6" descr="Laptop outline">
            <a:extLst>
              <a:ext uri="{FF2B5EF4-FFF2-40B4-BE49-F238E27FC236}">
                <a16:creationId xmlns:a16="http://schemas.microsoft.com/office/drawing/2014/main" id="{92F42F7B-1F41-73BB-CB9C-68B0BDD8E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4081" y="907892"/>
            <a:ext cx="914400" cy="914400"/>
          </a:xfrm>
          <a:prstGeom prst="rect">
            <a:avLst/>
          </a:prstGeom>
        </p:spPr>
      </p:pic>
      <p:pic>
        <p:nvPicPr>
          <p:cNvPr id="2" name="Picture 1">
            <a:extLst>
              <a:ext uri="{FF2B5EF4-FFF2-40B4-BE49-F238E27FC236}">
                <a16:creationId xmlns:a16="http://schemas.microsoft.com/office/drawing/2014/main" id="{0150B1DE-15CA-7B77-5504-867B4FBFAAE4}"/>
              </a:ext>
            </a:extLst>
          </p:cNvPr>
          <p:cNvPicPr>
            <a:picLocks noChangeAspect="1"/>
          </p:cNvPicPr>
          <p:nvPr/>
        </p:nvPicPr>
        <p:blipFill>
          <a:blip r:embed="rId5"/>
          <a:stretch>
            <a:fillRect/>
          </a:stretch>
        </p:blipFill>
        <p:spPr>
          <a:xfrm>
            <a:off x="6096000" y="0"/>
            <a:ext cx="3632645" cy="3383280"/>
          </a:xfrm>
          <a:prstGeom prst="rect">
            <a:avLst/>
          </a:prstGeom>
        </p:spPr>
      </p:pic>
      <p:pic>
        <p:nvPicPr>
          <p:cNvPr id="3" name="Picture 2">
            <a:extLst>
              <a:ext uri="{FF2B5EF4-FFF2-40B4-BE49-F238E27FC236}">
                <a16:creationId xmlns:a16="http://schemas.microsoft.com/office/drawing/2014/main" id="{F0506293-CFFE-8D01-FA6D-5D2A2F8C8841}"/>
              </a:ext>
            </a:extLst>
          </p:cNvPr>
          <p:cNvPicPr>
            <a:picLocks noChangeAspect="1"/>
          </p:cNvPicPr>
          <p:nvPr/>
        </p:nvPicPr>
        <p:blipFill>
          <a:blip r:embed="rId6"/>
          <a:stretch>
            <a:fillRect/>
          </a:stretch>
        </p:blipFill>
        <p:spPr>
          <a:xfrm>
            <a:off x="0" y="3474720"/>
            <a:ext cx="3625906" cy="3383280"/>
          </a:xfrm>
          <a:prstGeom prst="rect">
            <a:avLst/>
          </a:prstGeom>
        </p:spPr>
      </p:pic>
      <p:pic>
        <p:nvPicPr>
          <p:cNvPr id="4" name="Picture 3">
            <a:extLst>
              <a:ext uri="{FF2B5EF4-FFF2-40B4-BE49-F238E27FC236}">
                <a16:creationId xmlns:a16="http://schemas.microsoft.com/office/drawing/2014/main" id="{C538E3B5-49FE-9E62-E3C2-90A8F040FA5C}"/>
              </a:ext>
            </a:extLst>
          </p:cNvPr>
          <p:cNvPicPr>
            <a:picLocks noChangeAspect="1"/>
          </p:cNvPicPr>
          <p:nvPr/>
        </p:nvPicPr>
        <p:blipFill>
          <a:blip r:embed="rId7"/>
          <a:stretch>
            <a:fillRect/>
          </a:stretch>
        </p:blipFill>
        <p:spPr>
          <a:xfrm>
            <a:off x="3996870" y="3474720"/>
            <a:ext cx="3626390" cy="3383280"/>
          </a:xfrm>
          <a:prstGeom prst="rect">
            <a:avLst/>
          </a:prstGeom>
        </p:spPr>
      </p:pic>
      <p:pic>
        <p:nvPicPr>
          <p:cNvPr id="8" name="Picture 7">
            <a:extLst>
              <a:ext uri="{FF2B5EF4-FFF2-40B4-BE49-F238E27FC236}">
                <a16:creationId xmlns:a16="http://schemas.microsoft.com/office/drawing/2014/main" id="{FF066C2A-51E9-67C7-3246-35E42723F1BB}"/>
              </a:ext>
            </a:extLst>
          </p:cNvPr>
          <p:cNvPicPr>
            <a:picLocks noChangeAspect="1"/>
          </p:cNvPicPr>
          <p:nvPr/>
        </p:nvPicPr>
        <p:blipFill>
          <a:blip r:embed="rId8"/>
          <a:stretch>
            <a:fillRect/>
          </a:stretch>
        </p:blipFill>
        <p:spPr>
          <a:xfrm>
            <a:off x="8194643" y="3474720"/>
            <a:ext cx="3641961" cy="3383280"/>
          </a:xfrm>
          <a:prstGeom prst="rect">
            <a:avLst/>
          </a:prstGeom>
        </p:spPr>
      </p:pic>
    </p:spTree>
    <p:extLst>
      <p:ext uri="{BB962C8B-B14F-4D97-AF65-F5344CB8AC3E}">
        <p14:creationId xmlns:p14="http://schemas.microsoft.com/office/powerpoint/2010/main" val="108006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71EFE4-2682-8819-5594-84BFB617FD3F}"/>
              </a:ext>
            </a:extLst>
          </p:cNvPr>
          <p:cNvSpPr>
            <a:spLocks noGrp="1"/>
          </p:cNvSpPr>
          <p:nvPr>
            <p:ph type="body" sz="quarter" idx="10"/>
          </p:nvPr>
        </p:nvSpPr>
        <p:spPr>
          <a:xfrm>
            <a:off x="459723" y="1003737"/>
            <a:ext cx="5196427" cy="1910913"/>
          </a:xfrm>
        </p:spPr>
        <p:txBody>
          <a:bodyPr>
            <a:normAutofit/>
          </a:bodyPr>
          <a:lstStyle/>
          <a:p>
            <a:pPr marL="0" indent="0">
              <a:spcBef>
                <a:spcPts val="0"/>
              </a:spcBef>
              <a:buNone/>
            </a:pPr>
            <a:r>
              <a:rPr lang="en-US" sz="2000" dirty="0"/>
              <a:t>1. </a:t>
            </a:r>
            <a:r>
              <a:rPr lang="en-US" sz="2000" dirty="0">
                <a:ea typeface="Times New Roman" panose="02020603050405020304" pitchFamily="18" charset="0"/>
              </a:rPr>
              <a:t>Regression Models</a:t>
            </a:r>
            <a:endParaRPr lang="en-US" sz="2000" dirty="0"/>
          </a:p>
          <a:p>
            <a:pPr marL="0" indent="0">
              <a:buNone/>
            </a:pPr>
            <a:r>
              <a:rPr lang="en-US" sz="2000" dirty="0"/>
              <a:t>2. Classification Models (Logistic)</a:t>
            </a:r>
            <a:endParaRPr lang="en-US" sz="2000" dirty="0">
              <a:ea typeface="Times New Roman" panose="02020603050405020304" pitchFamily="18" charset="0"/>
            </a:endParaRPr>
          </a:p>
          <a:p>
            <a:pPr marL="0" indent="0">
              <a:buNone/>
            </a:pPr>
            <a:r>
              <a:rPr lang="en-US" sz="2000" dirty="0"/>
              <a:t>3. </a:t>
            </a:r>
            <a:r>
              <a:rPr lang="en-US" sz="2000" dirty="0">
                <a:ea typeface="Times New Roman" panose="02020603050405020304" pitchFamily="18" charset="0"/>
              </a:rPr>
              <a:t>Revisit the topics of Least Squares Regression and Classification models</a:t>
            </a:r>
            <a:endParaRPr lang="en-US" sz="2000" dirty="0"/>
          </a:p>
          <a:p>
            <a:endParaRPr lang="en-US" dirty="0"/>
          </a:p>
        </p:txBody>
      </p:sp>
      <p:sp>
        <p:nvSpPr>
          <p:cNvPr id="5" name="Title 4">
            <a:extLst>
              <a:ext uri="{FF2B5EF4-FFF2-40B4-BE49-F238E27FC236}">
                <a16:creationId xmlns:a16="http://schemas.microsoft.com/office/drawing/2014/main" id="{46F64486-E7CE-B713-2040-AABF8D110674}"/>
              </a:ext>
            </a:extLst>
          </p:cNvPr>
          <p:cNvSpPr>
            <a:spLocks noGrp="1"/>
          </p:cNvSpPr>
          <p:nvPr>
            <p:ph type="title"/>
          </p:nvPr>
        </p:nvSpPr>
        <p:spPr>
          <a:xfrm>
            <a:off x="564240" y="99696"/>
            <a:ext cx="6865260" cy="904041"/>
          </a:xfrm>
        </p:spPr>
        <p:txBody>
          <a:bodyPr>
            <a:normAutofit/>
          </a:bodyPr>
          <a:lstStyle/>
          <a:p>
            <a:r>
              <a:rPr lang="en-US" dirty="0"/>
              <a:t>Modeling Quizzes</a:t>
            </a:r>
          </a:p>
        </p:txBody>
      </p:sp>
      <p:pic>
        <p:nvPicPr>
          <p:cNvPr id="9" name="Graphic 8" descr="Scatterplot outline">
            <a:extLst>
              <a:ext uri="{FF2B5EF4-FFF2-40B4-BE49-F238E27FC236}">
                <a16:creationId xmlns:a16="http://schemas.microsoft.com/office/drawing/2014/main" id="{92ADABCC-542B-6A58-E137-DD36A4FDF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4162" y="627063"/>
            <a:ext cx="914400" cy="914400"/>
          </a:xfrm>
          <a:prstGeom prst="rect">
            <a:avLst/>
          </a:prstGeom>
        </p:spPr>
      </p:pic>
      <p:pic>
        <p:nvPicPr>
          <p:cNvPr id="10" name="Picture 9">
            <a:extLst>
              <a:ext uri="{FF2B5EF4-FFF2-40B4-BE49-F238E27FC236}">
                <a16:creationId xmlns:a16="http://schemas.microsoft.com/office/drawing/2014/main" id="{495E05EA-2DAE-44CC-B065-692F4B65735F}"/>
              </a:ext>
            </a:extLst>
          </p:cNvPr>
          <p:cNvPicPr>
            <a:picLocks noChangeAspect="1"/>
          </p:cNvPicPr>
          <p:nvPr/>
        </p:nvPicPr>
        <p:blipFill>
          <a:blip r:embed="rId5"/>
          <a:stretch>
            <a:fillRect/>
          </a:stretch>
        </p:blipFill>
        <p:spPr>
          <a:xfrm>
            <a:off x="5656150" y="45720"/>
            <a:ext cx="3655029" cy="3383280"/>
          </a:xfrm>
          <a:prstGeom prst="rect">
            <a:avLst/>
          </a:prstGeom>
        </p:spPr>
      </p:pic>
      <p:pic>
        <p:nvPicPr>
          <p:cNvPr id="11" name="Picture 10">
            <a:extLst>
              <a:ext uri="{FF2B5EF4-FFF2-40B4-BE49-F238E27FC236}">
                <a16:creationId xmlns:a16="http://schemas.microsoft.com/office/drawing/2014/main" id="{344CD2E4-2E25-C267-F61B-52EE0BF8F3BF}"/>
              </a:ext>
            </a:extLst>
          </p:cNvPr>
          <p:cNvPicPr>
            <a:picLocks noChangeAspect="1"/>
          </p:cNvPicPr>
          <p:nvPr/>
        </p:nvPicPr>
        <p:blipFill>
          <a:blip r:embed="rId6"/>
          <a:stretch>
            <a:fillRect/>
          </a:stretch>
        </p:blipFill>
        <p:spPr>
          <a:xfrm>
            <a:off x="227063" y="3474720"/>
            <a:ext cx="3632150" cy="3383280"/>
          </a:xfrm>
          <a:prstGeom prst="rect">
            <a:avLst/>
          </a:prstGeom>
        </p:spPr>
      </p:pic>
      <p:pic>
        <p:nvPicPr>
          <p:cNvPr id="12" name="Picture 11">
            <a:extLst>
              <a:ext uri="{FF2B5EF4-FFF2-40B4-BE49-F238E27FC236}">
                <a16:creationId xmlns:a16="http://schemas.microsoft.com/office/drawing/2014/main" id="{224CE5F4-F816-DF5E-8D4B-C5F32D2E8644}"/>
              </a:ext>
            </a:extLst>
          </p:cNvPr>
          <p:cNvPicPr>
            <a:picLocks noChangeAspect="1"/>
          </p:cNvPicPr>
          <p:nvPr/>
        </p:nvPicPr>
        <p:blipFill>
          <a:blip r:embed="rId7"/>
          <a:stretch>
            <a:fillRect/>
          </a:stretch>
        </p:blipFill>
        <p:spPr>
          <a:xfrm>
            <a:off x="4340175" y="3474720"/>
            <a:ext cx="3646649" cy="3383280"/>
          </a:xfrm>
          <a:prstGeom prst="rect">
            <a:avLst/>
          </a:prstGeom>
        </p:spPr>
      </p:pic>
      <p:pic>
        <p:nvPicPr>
          <p:cNvPr id="13" name="Picture 12">
            <a:extLst>
              <a:ext uri="{FF2B5EF4-FFF2-40B4-BE49-F238E27FC236}">
                <a16:creationId xmlns:a16="http://schemas.microsoft.com/office/drawing/2014/main" id="{8F2EB407-B999-24C5-34B1-D85A44CBE74D}"/>
              </a:ext>
            </a:extLst>
          </p:cNvPr>
          <p:cNvPicPr>
            <a:picLocks noChangeAspect="1"/>
          </p:cNvPicPr>
          <p:nvPr/>
        </p:nvPicPr>
        <p:blipFill>
          <a:blip r:embed="rId8"/>
          <a:stretch>
            <a:fillRect/>
          </a:stretch>
        </p:blipFill>
        <p:spPr>
          <a:xfrm>
            <a:off x="8332789" y="3474720"/>
            <a:ext cx="3653942" cy="3383280"/>
          </a:xfrm>
          <a:prstGeom prst="rect">
            <a:avLst/>
          </a:prstGeom>
        </p:spPr>
      </p:pic>
    </p:spTree>
    <p:extLst>
      <p:ext uri="{BB962C8B-B14F-4D97-AF65-F5344CB8AC3E}">
        <p14:creationId xmlns:p14="http://schemas.microsoft.com/office/powerpoint/2010/main" val="404364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71EFE4-2682-8819-5594-84BFB617FD3F}"/>
              </a:ext>
            </a:extLst>
          </p:cNvPr>
          <p:cNvSpPr>
            <a:spLocks noGrp="1"/>
          </p:cNvSpPr>
          <p:nvPr>
            <p:ph type="body" sz="quarter" idx="10"/>
          </p:nvPr>
        </p:nvSpPr>
        <p:spPr/>
        <p:txBody>
          <a:bodyPr/>
          <a:lstStyle/>
          <a:p>
            <a:r>
              <a:rPr lang="en-US" dirty="0"/>
              <a:t>Combining 1</a:t>
            </a:r>
            <a:r>
              <a:rPr lang="en-US" baseline="30000" dirty="0"/>
              <a:t>st</a:t>
            </a:r>
            <a:r>
              <a:rPr lang="en-US" dirty="0"/>
              <a:t>, 2</a:t>
            </a:r>
            <a:r>
              <a:rPr lang="en-US" baseline="30000" dirty="0"/>
              <a:t>nd</a:t>
            </a:r>
            <a:r>
              <a:rPr lang="en-US" dirty="0"/>
              <a:t>, and 3</a:t>
            </a:r>
            <a:r>
              <a:rPr lang="en-US" baseline="30000" dirty="0"/>
              <a:t>rd</a:t>
            </a:r>
            <a:r>
              <a:rPr lang="en-US" dirty="0"/>
              <a:t> quizzes </a:t>
            </a:r>
          </a:p>
        </p:txBody>
      </p:sp>
      <p:sp>
        <p:nvSpPr>
          <p:cNvPr id="5" name="Title 4">
            <a:extLst>
              <a:ext uri="{FF2B5EF4-FFF2-40B4-BE49-F238E27FC236}">
                <a16:creationId xmlns:a16="http://schemas.microsoft.com/office/drawing/2014/main" id="{46F64486-E7CE-B713-2040-AABF8D110674}"/>
              </a:ext>
            </a:extLst>
          </p:cNvPr>
          <p:cNvSpPr>
            <a:spLocks noGrp="1"/>
          </p:cNvSpPr>
          <p:nvPr>
            <p:ph type="title"/>
          </p:nvPr>
        </p:nvSpPr>
        <p:spPr>
          <a:xfrm>
            <a:off x="564240" y="99696"/>
            <a:ext cx="6865260" cy="904041"/>
          </a:xfrm>
        </p:spPr>
        <p:txBody>
          <a:bodyPr>
            <a:normAutofit fontScale="90000"/>
          </a:bodyPr>
          <a:lstStyle/>
          <a:p>
            <a:r>
              <a:rPr lang="en-US" dirty="0"/>
              <a:t>Coding/Modeling Quizzes</a:t>
            </a:r>
          </a:p>
        </p:txBody>
      </p:sp>
      <p:pic>
        <p:nvPicPr>
          <p:cNvPr id="7" name="Graphic 6" descr="Laptop outline">
            <a:extLst>
              <a:ext uri="{FF2B5EF4-FFF2-40B4-BE49-F238E27FC236}">
                <a16:creationId xmlns:a16="http://schemas.microsoft.com/office/drawing/2014/main" id="{92F42F7B-1F41-73BB-CB9C-68B0BDD8E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6319" y="1627928"/>
            <a:ext cx="914400" cy="914400"/>
          </a:xfrm>
          <a:prstGeom prst="rect">
            <a:avLst/>
          </a:prstGeom>
        </p:spPr>
      </p:pic>
      <p:pic>
        <p:nvPicPr>
          <p:cNvPr id="11" name="Picture 10">
            <a:extLst>
              <a:ext uri="{FF2B5EF4-FFF2-40B4-BE49-F238E27FC236}">
                <a16:creationId xmlns:a16="http://schemas.microsoft.com/office/drawing/2014/main" id="{1673EDC2-4285-463F-3021-ABE46C670341}"/>
              </a:ext>
            </a:extLst>
          </p:cNvPr>
          <p:cNvPicPr>
            <a:picLocks noChangeAspect="1"/>
          </p:cNvPicPr>
          <p:nvPr/>
        </p:nvPicPr>
        <p:blipFill>
          <a:blip r:embed="rId5"/>
          <a:stretch>
            <a:fillRect/>
          </a:stretch>
        </p:blipFill>
        <p:spPr>
          <a:xfrm>
            <a:off x="8311995" y="3470565"/>
            <a:ext cx="3734699" cy="3383280"/>
          </a:xfrm>
          <a:prstGeom prst="rect">
            <a:avLst/>
          </a:prstGeom>
        </p:spPr>
      </p:pic>
      <p:pic>
        <p:nvPicPr>
          <p:cNvPr id="12" name="Picture 11">
            <a:extLst>
              <a:ext uri="{FF2B5EF4-FFF2-40B4-BE49-F238E27FC236}">
                <a16:creationId xmlns:a16="http://schemas.microsoft.com/office/drawing/2014/main" id="{34B0C950-3822-0654-ACAF-AF157C50EF68}"/>
              </a:ext>
            </a:extLst>
          </p:cNvPr>
          <p:cNvPicPr>
            <a:picLocks noChangeAspect="1"/>
          </p:cNvPicPr>
          <p:nvPr/>
        </p:nvPicPr>
        <p:blipFill>
          <a:blip r:embed="rId6"/>
          <a:stretch>
            <a:fillRect/>
          </a:stretch>
        </p:blipFill>
        <p:spPr>
          <a:xfrm>
            <a:off x="7181459" y="36875"/>
            <a:ext cx="3721608" cy="3383906"/>
          </a:xfrm>
          <a:prstGeom prst="rect">
            <a:avLst/>
          </a:prstGeom>
        </p:spPr>
      </p:pic>
      <p:pic>
        <p:nvPicPr>
          <p:cNvPr id="14" name="Picture 13">
            <a:extLst>
              <a:ext uri="{FF2B5EF4-FFF2-40B4-BE49-F238E27FC236}">
                <a16:creationId xmlns:a16="http://schemas.microsoft.com/office/drawing/2014/main" id="{C95CB984-9829-78B5-8DC1-0EAF3C4AF5F1}"/>
              </a:ext>
            </a:extLst>
          </p:cNvPr>
          <p:cNvPicPr>
            <a:picLocks noChangeAspect="1"/>
          </p:cNvPicPr>
          <p:nvPr/>
        </p:nvPicPr>
        <p:blipFill>
          <a:blip r:embed="rId7"/>
          <a:stretch>
            <a:fillRect/>
          </a:stretch>
        </p:blipFill>
        <p:spPr>
          <a:xfrm>
            <a:off x="93351" y="3470565"/>
            <a:ext cx="3630168" cy="3380510"/>
          </a:xfrm>
          <a:prstGeom prst="rect">
            <a:avLst/>
          </a:prstGeom>
        </p:spPr>
      </p:pic>
      <p:pic>
        <p:nvPicPr>
          <p:cNvPr id="15" name="Graphic 14" descr="Scatterplot outline">
            <a:extLst>
              <a:ext uri="{FF2B5EF4-FFF2-40B4-BE49-F238E27FC236}">
                <a16:creationId xmlns:a16="http://schemas.microsoft.com/office/drawing/2014/main" id="{BF13ED3A-F77D-6832-8490-3A6055CA7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8193" y="1627928"/>
            <a:ext cx="914400" cy="914400"/>
          </a:xfrm>
          <a:prstGeom prst="rect">
            <a:avLst/>
          </a:prstGeom>
        </p:spPr>
      </p:pic>
      <p:pic>
        <p:nvPicPr>
          <p:cNvPr id="16" name="Picture 15">
            <a:extLst>
              <a:ext uri="{FF2B5EF4-FFF2-40B4-BE49-F238E27FC236}">
                <a16:creationId xmlns:a16="http://schemas.microsoft.com/office/drawing/2014/main" id="{68156DAF-6301-8ACA-9877-53247E842C95}"/>
              </a:ext>
            </a:extLst>
          </p:cNvPr>
          <p:cNvPicPr>
            <a:picLocks noChangeAspect="1"/>
          </p:cNvPicPr>
          <p:nvPr/>
        </p:nvPicPr>
        <p:blipFill>
          <a:blip r:embed="rId10"/>
          <a:stretch>
            <a:fillRect/>
          </a:stretch>
        </p:blipFill>
        <p:spPr>
          <a:xfrm>
            <a:off x="4188957" y="3437219"/>
            <a:ext cx="3657600" cy="3386164"/>
          </a:xfrm>
          <a:prstGeom prst="rect">
            <a:avLst/>
          </a:prstGeom>
        </p:spPr>
      </p:pic>
    </p:spTree>
    <p:extLst>
      <p:ext uri="{BB962C8B-B14F-4D97-AF65-F5344CB8AC3E}">
        <p14:creationId xmlns:p14="http://schemas.microsoft.com/office/powerpoint/2010/main" val="143580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D3D7F-DCC1-CD88-D6EC-D4D03E29C2C6}"/>
              </a:ext>
            </a:extLst>
          </p:cNvPr>
          <p:cNvSpPr>
            <a:spLocks noGrp="1"/>
          </p:cNvSpPr>
          <p:nvPr>
            <p:ph type="body" sz="quarter" idx="10"/>
          </p:nvPr>
        </p:nvSpPr>
        <p:spPr/>
        <p:txBody>
          <a:bodyPr/>
          <a:lstStyle/>
          <a:p>
            <a:r>
              <a:rPr lang="en-US" dirty="0"/>
              <a:t>The final quiz included self-reflection questions on their confidence in coding and modeling concepts.</a:t>
            </a:r>
          </a:p>
          <a:p>
            <a:pPr marL="0" indent="0">
              <a:buNone/>
            </a:pPr>
            <a:r>
              <a:rPr lang="en-US" sz="2400" dirty="0"/>
              <a:t>A=very confident	B=conf    C=somewhat conf    D=neutral    E=not conf</a:t>
            </a:r>
          </a:p>
        </p:txBody>
      </p:sp>
      <p:sp>
        <p:nvSpPr>
          <p:cNvPr id="3" name="Title 2">
            <a:extLst>
              <a:ext uri="{FF2B5EF4-FFF2-40B4-BE49-F238E27FC236}">
                <a16:creationId xmlns:a16="http://schemas.microsoft.com/office/drawing/2014/main" id="{18DFFB6E-D070-D71A-6346-BD550E5597F4}"/>
              </a:ext>
            </a:extLst>
          </p:cNvPr>
          <p:cNvSpPr>
            <a:spLocks noGrp="1"/>
          </p:cNvSpPr>
          <p:nvPr>
            <p:ph type="title"/>
          </p:nvPr>
        </p:nvSpPr>
        <p:spPr/>
        <p:txBody>
          <a:bodyPr/>
          <a:lstStyle/>
          <a:p>
            <a:r>
              <a:rPr lang="en-US" dirty="0"/>
              <a:t>Student Comments</a:t>
            </a:r>
          </a:p>
        </p:txBody>
      </p:sp>
      <p:pic>
        <p:nvPicPr>
          <p:cNvPr id="4" name="Picture 3">
            <a:extLst>
              <a:ext uri="{FF2B5EF4-FFF2-40B4-BE49-F238E27FC236}">
                <a16:creationId xmlns:a16="http://schemas.microsoft.com/office/drawing/2014/main" id="{84CCA5C9-434F-12DA-F5A0-462390ECCD9B}"/>
              </a:ext>
            </a:extLst>
          </p:cNvPr>
          <p:cNvPicPr>
            <a:picLocks noChangeAspect="1"/>
          </p:cNvPicPr>
          <p:nvPr/>
        </p:nvPicPr>
        <p:blipFill>
          <a:blip r:embed="rId3"/>
          <a:stretch>
            <a:fillRect/>
          </a:stretch>
        </p:blipFill>
        <p:spPr>
          <a:xfrm>
            <a:off x="1428033" y="2774497"/>
            <a:ext cx="7770302" cy="2798308"/>
          </a:xfrm>
          <a:prstGeom prst="rect">
            <a:avLst/>
          </a:prstGeom>
        </p:spPr>
      </p:pic>
      <p:sp>
        <p:nvSpPr>
          <p:cNvPr id="5" name="TextBox 4">
            <a:extLst>
              <a:ext uri="{FF2B5EF4-FFF2-40B4-BE49-F238E27FC236}">
                <a16:creationId xmlns:a16="http://schemas.microsoft.com/office/drawing/2014/main" id="{358BA5C6-9E80-EE7D-541E-92AD09B41C4C}"/>
              </a:ext>
            </a:extLst>
          </p:cNvPr>
          <p:cNvSpPr txBox="1"/>
          <p:nvPr/>
        </p:nvSpPr>
        <p:spPr>
          <a:xfrm>
            <a:off x="1589314" y="4256314"/>
            <a:ext cx="2122715" cy="805543"/>
          </a:xfrm>
          <a:prstGeom prst="rect">
            <a:avLst/>
          </a:prstGeom>
        </p:spPr>
        <p:txBody>
          <a:bodyPr spcFirstLastPara="1" vert="horz" wrap="square" lIns="121900" tIns="121900" rIns="121900" bIns="121900" rtlCol="0" anchor="t" anchorCtr="0">
            <a:noAutofit/>
          </a:bodyPr>
          <a:lstStyle/>
          <a:p>
            <a:pPr marL="0" indent="0" algn="l">
              <a:buNone/>
            </a:pPr>
            <a:endParaRPr lang="en-US" sz="1600" b="1" dirty="0">
              <a:solidFill>
                <a:srgbClr val="AA9767"/>
              </a:solidFill>
            </a:endParaRPr>
          </a:p>
        </p:txBody>
      </p:sp>
      <p:sp>
        <p:nvSpPr>
          <p:cNvPr id="6" name="TextBox 5">
            <a:extLst>
              <a:ext uri="{FF2B5EF4-FFF2-40B4-BE49-F238E27FC236}">
                <a16:creationId xmlns:a16="http://schemas.microsoft.com/office/drawing/2014/main" id="{B5CFB3AE-E273-6616-3253-F86ECEC89DEA}"/>
              </a:ext>
            </a:extLst>
          </p:cNvPr>
          <p:cNvSpPr txBox="1"/>
          <p:nvPr/>
        </p:nvSpPr>
        <p:spPr>
          <a:xfrm>
            <a:off x="3740676" y="4204154"/>
            <a:ext cx="1749162" cy="1262744"/>
          </a:xfrm>
          <a:prstGeom prst="rect">
            <a:avLst/>
          </a:prstGeom>
        </p:spPr>
        <p:txBody>
          <a:bodyPr spcFirstLastPara="1" vert="horz" wrap="square" lIns="121900" tIns="121900" rIns="121900" bIns="121900" rtlCol="0" anchor="t" anchorCtr="0">
            <a:noAutofit/>
          </a:bodyPr>
          <a:lstStyle/>
          <a:p>
            <a:pPr marL="0" indent="0" algn="l">
              <a:buNone/>
            </a:pPr>
            <a:r>
              <a:rPr lang="en-US" sz="1600" b="1" dirty="0">
                <a:solidFill>
                  <a:srgbClr val="AA9767"/>
                </a:solidFill>
              </a:rPr>
              <a:t>Coding Confidence</a:t>
            </a:r>
          </a:p>
        </p:txBody>
      </p:sp>
      <p:cxnSp>
        <p:nvCxnSpPr>
          <p:cNvPr id="9" name="Straight Connector 8">
            <a:extLst>
              <a:ext uri="{FF2B5EF4-FFF2-40B4-BE49-F238E27FC236}">
                <a16:creationId xmlns:a16="http://schemas.microsoft.com/office/drawing/2014/main" id="{4D87E6BC-42B3-C511-1274-D753705A1A26}"/>
              </a:ext>
            </a:extLst>
          </p:cNvPr>
          <p:cNvCxnSpPr>
            <a:cxnSpLocks/>
          </p:cNvCxnSpPr>
          <p:nvPr/>
        </p:nvCxnSpPr>
        <p:spPr>
          <a:xfrm>
            <a:off x="4833257" y="4920343"/>
            <a:ext cx="21444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063638-571A-49C1-ABBE-1B1EB083A497}"/>
              </a:ext>
            </a:extLst>
          </p:cNvPr>
          <p:cNvCxnSpPr>
            <a:cxnSpLocks/>
          </p:cNvCxnSpPr>
          <p:nvPr/>
        </p:nvCxnSpPr>
        <p:spPr>
          <a:xfrm>
            <a:off x="7674429" y="5072743"/>
            <a:ext cx="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81CE3C-07DB-C06E-BCC0-DF70C03AADC6}"/>
              </a:ext>
            </a:extLst>
          </p:cNvPr>
          <p:cNvCxnSpPr>
            <a:cxnSpLocks/>
          </p:cNvCxnSpPr>
          <p:nvPr/>
        </p:nvCxnSpPr>
        <p:spPr>
          <a:xfrm>
            <a:off x="6096000" y="3542280"/>
            <a:ext cx="0" cy="1905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67352B-57F1-67DF-EEC2-DE0E2BD50A52}"/>
              </a:ext>
            </a:extLst>
          </p:cNvPr>
          <p:cNvSpPr/>
          <p:nvPr/>
        </p:nvSpPr>
        <p:spPr>
          <a:xfrm>
            <a:off x="1428033" y="3344863"/>
            <a:ext cx="3775338" cy="59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5ED7E5-1491-3130-E1C0-5632F3FC0EC5}"/>
              </a:ext>
            </a:extLst>
          </p:cNvPr>
          <p:cNvSpPr/>
          <p:nvPr/>
        </p:nvSpPr>
        <p:spPr>
          <a:xfrm>
            <a:off x="5203371" y="2983138"/>
            <a:ext cx="3775338" cy="59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41A0CA-745D-22F6-AFD2-A2125218B2E2}"/>
              </a:ext>
            </a:extLst>
          </p:cNvPr>
          <p:cNvSpPr txBox="1"/>
          <p:nvPr/>
        </p:nvSpPr>
        <p:spPr>
          <a:xfrm>
            <a:off x="5489838" y="2888119"/>
            <a:ext cx="1749162" cy="1262744"/>
          </a:xfrm>
          <a:prstGeom prst="rect">
            <a:avLst/>
          </a:prstGeom>
        </p:spPr>
        <p:txBody>
          <a:bodyPr spcFirstLastPara="1" vert="horz" wrap="square" lIns="121900" tIns="121900" rIns="121900" bIns="121900" rtlCol="0" anchor="t" anchorCtr="0">
            <a:noAutofit/>
          </a:bodyPr>
          <a:lstStyle/>
          <a:p>
            <a:pPr marL="0" indent="0" algn="l">
              <a:buNone/>
            </a:pPr>
            <a:r>
              <a:rPr lang="en-US" sz="1600" b="1" dirty="0">
                <a:solidFill>
                  <a:srgbClr val="AA9767"/>
                </a:solidFill>
              </a:rPr>
              <a:t>Modeling Confidence</a:t>
            </a:r>
          </a:p>
        </p:txBody>
      </p:sp>
    </p:spTree>
    <p:extLst>
      <p:ext uri="{BB962C8B-B14F-4D97-AF65-F5344CB8AC3E}">
        <p14:creationId xmlns:p14="http://schemas.microsoft.com/office/powerpoint/2010/main" val="318734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FFB6E-D070-D71A-6346-BD550E5597F4}"/>
              </a:ext>
            </a:extLst>
          </p:cNvPr>
          <p:cNvSpPr>
            <a:spLocks noGrp="1"/>
          </p:cNvSpPr>
          <p:nvPr>
            <p:ph type="title"/>
          </p:nvPr>
        </p:nvSpPr>
        <p:spPr/>
        <p:txBody>
          <a:bodyPr/>
          <a:lstStyle/>
          <a:p>
            <a:r>
              <a:rPr lang="en-US" dirty="0"/>
              <a:t>Student Comments</a:t>
            </a:r>
          </a:p>
        </p:txBody>
      </p:sp>
      <p:sp>
        <p:nvSpPr>
          <p:cNvPr id="5" name="TextBox 4">
            <a:extLst>
              <a:ext uri="{FF2B5EF4-FFF2-40B4-BE49-F238E27FC236}">
                <a16:creationId xmlns:a16="http://schemas.microsoft.com/office/drawing/2014/main" id="{358BA5C6-9E80-EE7D-541E-92AD09B41C4C}"/>
              </a:ext>
            </a:extLst>
          </p:cNvPr>
          <p:cNvSpPr txBox="1"/>
          <p:nvPr/>
        </p:nvSpPr>
        <p:spPr>
          <a:xfrm>
            <a:off x="1589314" y="4256314"/>
            <a:ext cx="2122715" cy="805543"/>
          </a:xfrm>
          <a:prstGeom prst="rect">
            <a:avLst/>
          </a:prstGeom>
        </p:spPr>
        <p:txBody>
          <a:bodyPr spcFirstLastPara="1" vert="horz" wrap="square" lIns="121900" tIns="121900" rIns="121900" bIns="121900" rtlCol="0" anchor="t" anchorCtr="0">
            <a:noAutofit/>
          </a:bodyPr>
          <a:lstStyle/>
          <a:p>
            <a:pPr marL="0" indent="0" algn="l">
              <a:buNone/>
            </a:pPr>
            <a:endParaRPr lang="en-US" sz="1600" b="1" dirty="0">
              <a:solidFill>
                <a:srgbClr val="AA9767"/>
              </a:solidFill>
            </a:endParaRPr>
          </a:p>
        </p:txBody>
      </p:sp>
      <p:cxnSp>
        <p:nvCxnSpPr>
          <p:cNvPr id="10" name="Straight Connector 9">
            <a:extLst>
              <a:ext uri="{FF2B5EF4-FFF2-40B4-BE49-F238E27FC236}">
                <a16:creationId xmlns:a16="http://schemas.microsoft.com/office/drawing/2014/main" id="{5A063638-571A-49C1-ABBE-1B1EB083A497}"/>
              </a:ext>
            </a:extLst>
          </p:cNvPr>
          <p:cNvCxnSpPr>
            <a:cxnSpLocks/>
          </p:cNvCxnSpPr>
          <p:nvPr/>
        </p:nvCxnSpPr>
        <p:spPr>
          <a:xfrm>
            <a:off x="7674429" y="5072743"/>
            <a:ext cx="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5A1122-4830-24B0-1101-2CCC9FB81435}"/>
              </a:ext>
            </a:extLst>
          </p:cNvPr>
          <p:cNvSpPr txBox="1"/>
          <p:nvPr/>
        </p:nvSpPr>
        <p:spPr>
          <a:xfrm>
            <a:off x="1016558" y="990261"/>
            <a:ext cx="4932297" cy="1262744"/>
          </a:xfrm>
          <a:prstGeom prst="rect">
            <a:avLst/>
          </a:prstGeom>
        </p:spPr>
        <p:txBody>
          <a:bodyPr spcFirstLastPara="1" vert="horz" wrap="square" lIns="121900" tIns="121900" rIns="121900" bIns="121900" rtlCol="0" anchor="t" anchorCtr="0">
            <a:noAutofit/>
          </a:bodyPr>
          <a:lstStyle/>
          <a:p>
            <a:pPr marL="0" indent="0" algn="l">
              <a:buNone/>
            </a:pPr>
            <a:r>
              <a:rPr lang="en-US" sz="4000" b="1" dirty="0">
                <a:solidFill>
                  <a:srgbClr val="AA9767"/>
                </a:solidFill>
              </a:rPr>
              <a:t>Modeling Confidence</a:t>
            </a:r>
          </a:p>
        </p:txBody>
      </p:sp>
      <p:pic>
        <p:nvPicPr>
          <p:cNvPr id="19" name="Picture 18">
            <a:extLst>
              <a:ext uri="{FF2B5EF4-FFF2-40B4-BE49-F238E27FC236}">
                <a16:creationId xmlns:a16="http://schemas.microsoft.com/office/drawing/2014/main" id="{22F10017-5706-7801-07A1-3D0FC0B1E030}"/>
              </a:ext>
            </a:extLst>
          </p:cNvPr>
          <p:cNvPicPr>
            <a:picLocks noChangeAspect="1"/>
          </p:cNvPicPr>
          <p:nvPr/>
        </p:nvPicPr>
        <p:blipFill>
          <a:blip r:embed="rId3"/>
          <a:stretch>
            <a:fillRect/>
          </a:stretch>
        </p:blipFill>
        <p:spPr>
          <a:xfrm>
            <a:off x="6449975" y="977900"/>
            <a:ext cx="5118100" cy="2451100"/>
          </a:xfrm>
          <a:prstGeom prst="rect">
            <a:avLst/>
          </a:prstGeom>
        </p:spPr>
      </p:pic>
      <p:pic>
        <p:nvPicPr>
          <p:cNvPr id="20" name="Picture 19">
            <a:extLst>
              <a:ext uri="{FF2B5EF4-FFF2-40B4-BE49-F238E27FC236}">
                <a16:creationId xmlns:a16="http://schemas.microsoft.com/office/drawing/2014/main" id="{BBC1D56F-5E7D-33C9-F8D1-7BB177993656}"/>
              </a:ext>
            </a:extLst>
          </p:cNvPr>
          <p:cNvPicPr>
            <a:picLocks noChangeAspect="1"/>
          </p:cNvPicPr>
          <p:nvPr/>
        </p:nvPicPr>
        <p:blipFill>
          <a:blip r:embed="rId4"/>
          <a:stretch>
            <a:fillRect/>
          </a:stretch>
        </p:blipFill>
        <p:spPr>
          <a:xfrm>
            <a:off x="6449976" y="3519710"/>
            <a:ext cx="5168422" cy="2720222"/>
          </a:xfrm>
          <a:prstGeom prst="rect">
            <a:avLst/>
          </a:prstGeom>
        </p:spPr>
      </p:pic>
      <p:pic>
        <p:nvPicPr>
          <p:cNvPr id="21" name="Picture 20">
            <a:extLst>
              <a:ext uri="{FF2B5EF4-FFF2-40B4-BE49-F238E27FC236}">
                <a16:creationId xmlns:a16="http://schemas.microsoft.com/office/drawing/2014/main" id="{738FA2C0-6167-40DF-9B60-066D07DCB8F3}"/>
              </a:ext>
            </a:extLst>
          </p:cNvPr>
          <p:cNvPicPr>
            <a:picLocks noChangeAspect="1"/>
          </p:cNvPicPr>
          <p:nvPr/>
        </p:nvPicPr>
        <p:blipFill>
          <a:blip r:embed="rId5"/>
          <a:stretch>
            <a:fillRect/>
          </a:stretch>
        </p:blipFill>
        <p:spPr>
          <a:xfrm>
            <a:off x="217526" y="1807633"/>
            <a:ext cx="5524500" cy="1143000"/>
          </a:xfrm>
          <a:prstGeom prst="rect">
            <a:avLst/>
          </a:prstGeom>
        </p:spPr>
      </p:pic>
    </p:spTree>
    <p:extLst>
      <p:ext uri="{BB962C8B-B14F-4D97-AF65-F5344CB8AC3E}">
        <p14:creationId xmlns:p14="http://schemas.microsoft.com/office/powerpoint/2010/main" val="99936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FFB6E-D070-D71A-6346-BD550E5597F4}"/>
              </a:ext>
            </a:extLst>
          </p:cNvPr>
          <p:cNvSpPr>
            <a:spLocks noGrp="1"/>
          </p:cNvSpPr>
          <p:nvPr>
            <p:ph type="title"/>
          </p:nvPr>
        </p:nvSpPr>
        <p:spPr/>
        <p:txBody>
          <a:bodyPr/>
          <a:lstStyle/>
          <a:p>
            <a:r>
              <a:rPr lang="en-US" dirty="0"/>
              <a:t>Student Comments</a:t>
            </a:r>
          </a:p>
        </p:txBody>
      </p:sp>
      <p:sp>
        <p:nvSpPr>
          <p:cNvPr id="5" name="TextBox 4">
            <a:extLst>
              <a:ext uri="{FF2B5EF4-FFF2-40B4-BE49-F238E27FC236}">
                <a16:creationId xmlns:a16="http://schemas.microsoft.com/office/drawing/2014/main" id="{358BA5C6-9E80-EE7D-541E-92AD09B41C4C}"/>
              </a:ext>
            </a:extLst>
          </p:cNvPr>
          <p:cNvSpPr txBox="1"/>
          <p:nvPr/>
        </p:nvSpPr>
        <p:spPr>
          <a:xfrm>
            <a:off x="1589314" y="4256314"/>
            <a:ext cx="2122715" cy="805543"/>
          </a:xfrm>
          <a:prstGeom prst="rect">
            <a:avLst/>
          </a:prstGeom>
        </p:spPr>
        <p:txBody>
          <a:bodyPr spcFirstLastPara="1" vert="horz" wrap="square" lIns="121900" tIns="121900" rIns="121900" bIns="121900" rtlCol="0" anchor="t" anchorCtr="0">
            <a:noAutofit/>
          </a:bodyPr>
          <a:lstStyle/>
          <a:p>
            <a:pPr marL="0" indent="0" algn="l">
              <a:buNone/>
            </a:pPr>
            <a:endParaRPr lang="en-US" sz="1600" b="1" dirty="0">
              <a:solidFill>
                <a:srgbClr val="AA9767"/>
              </a:solidFill>
            </a:endParaRPr>
          </a:p>
        </p:txBody>
      </p:sp>
      <p:cxnSp>
        <p:nvCxnSpPr>
          <p:cNvPr id="10" name="Straight Connector 9">
            <a:extLst>
              <a:ext uri="{FF2B5EF4-FFF2-40B4-BE49-F238E27FC236}">
                <a16:creationId xmlns:a16="http://schemas.microsoft.com/office/drawing/2014/main" id="{5A063638-571A-49C1-ABBE-1B1EB083A497}"/>
              </a:ext>
            </a:extLst>
          </p:cNvPr>
          <p:cNvCxnSpPr>
            <a:cxnSpLocks/>
          </p:cNvCxnSpPr>
          <p:nvPr/>
        </p:nvCxnSpPr>
        <p:spPr>
          <a:xfrm>
            <a:off x="7674429" y="5072743"/>
            <a:ext cx="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41A0CA-745D-22F6-AFD2-A2125218B2E2}"/>
              </a:ext>
            </a:extLst>
          </p:cNvPr>
          <p:cNvSpPr txBox="1"/>
          <p:nvPr/>
        </p:nvSpPr>
        <p:spPr>
          <a:xfrm>
            <a:off x="1016558" y="990261"/>
            <a:ext cx="4932297" cy="1262744"/>
          </a:xfrm>
          <a:prstGeom prst="rect">
            <a:avLst/>
          </a:prstGeom>
        </p:spPr>
        <p:txBody>
          <a:bodyPr spcFirstLastPara="1" vert="horz" wrap="square" lIns="121900" tIns="121900" rIns="121900" bIns="121900" rtlCol="0" anchor="t" anchorCtr="0">
            <a:noAutofit/>
          </a:bodyPr>
          <a:lstStyle/>
          <a:p>
            <a:pPr marL="0" indent="0" algn="l">
              <a:buNone/>
            </a:pPr>
            <a:r>
              <a:rPr lang="en-US" sz="4000" b="1" dirty="0">
                <a:solidFill>
                  <a:srgbClr val="AA9767"/>
                </a:solidFill>
              </a:rPr>
              <a:t>Coding Confidence</a:t>
            </a:r>
          </a:p>
        </p:txBody>
      </p:sp>
      <p:pic>
        <p:nvPicPr>
          <p:cNvPr id="13" name="Picture 12">
            <a:extLst>
              <a:ext uri="{FF2B5EF4-FFF2-40B4-BE49-F238E27FC236}">
                <a16:creationId xmlns:a16="http://schemas.microsoft.com/office/drawing/2014/main" id="{F531A48D-A2E4-6E8E-9ECC-902D9467F755}"/>
              </a:ext>
            </a:extLst>
          </p:cNvPr>
          <p:cNvPicPr>
            <a:picLocks noChangeAspect="1"/>
          </p:cNvPicPr>
          <p:nvPr/>
        </p:nvPicPr>
        <p:blipFill>
          <a:blip r:embed="rId3"/>
          <a:stretch>
            <a:fillRect/>
          </a:stretch>
        </p:blipFill>
        <p:spPr>
          <a:xfrm>
            <a:off x="6830921" y="1839118"/>
            <a:ext cx="5156200" cy="2731393"/>
          </a:xfrm>
          <a:prstGeom prst="rect">
            <a:avLst/>
          </a:prstGeom>
        </p:spPr>
      </p:pic>
      <p:pic>
        <p:nvPicPr>
          <p:cNvPr id="14" name="Picture 13">
            <a:extLst>
              <a:ext uri="{FF2B5EF4-FFF2-40B4-BE49-F238E27FC236}">
                <a16:creationId xmlns:a16="http://schemas.microsoft.com/office/drawing/2014/main" id="{94F4C9D8-31A3-4E32-8FF1-FC7707F66066}"/>
              </a:ext>
            </a:extLst>
          </p:cNvPr>
          <p:cNvPicPr>
            <a:picLocks noChangeAspect="1"/>
          </p:cNvPicPr>
          <p:nvPr/>
        </p:nvPicPr>
        <p:blipFill>
          <a:blip r:embed="rId4"/>
          <a:stretch>
            <a:fillRect/>
          </a:stretch>
        </p:blipFill>
        <p:spPr>
          <a:xfrm>
            <a:off x="461475" y="2041677"/>
            <a:ext cx="5928413" cy="2214637"/>
          </a:xfrm>
          <a:prstGeom prst="rect">
            <a:avLst/>
          </a:prstGeom>
        </p:spPr>
      </p:pic>
      <p:pic>
        <p:nvPicPr>
          <p:cNvPr id="2" name="Picture 1">
            <a:extLst>
              <a:ext uri="{FF2B5EF4-FFF2-40B4-BE49-F238E27FC236}">
                <a16:creationId xmlns:a16="http://schemas.microsoft.com/office/drawing/2014/main" id="{8E5D8EE0-3C53-A867-EE78-5CA604F26952}"/>
              </a:ext>
            </a:extLst>
          </p:cNvPr>
          <p:cNvPicPr>
            <a:picLocks noChangeAspect="1"/>
          </p:cNvPicPr>
          <p:nvPr/>
        </p:nvPicPr>
        <p:blipFill>
          <a:blip r:embed="rId5"/>
          <a:stretch>
            <a:fillRect/>
          </a:stretch>
        </p:blipFill>
        <p:spPr>
          <a:xfrm>
            <a:off x="6836833" y="4776864"/>
            <a:ext cx="5156200" cy="1117600"/>
          </a:xfrm>
          <a:prstGeom prst="rect">
            <a:avLst/>
          </a:prstGeom>
        </p:spPr>
      </p:pic>
    </p:spTree>
    <p:extLst>
      <p:ext uri="{BB962C8B-B14F-4D97-AF65-F5344CB8AC3E}">
        <p14:creationId xmlns:p14="http://schemas.microsoft.com/office/powerpoint/2010/main" val="135975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0F45E-D39C-4A57-BC02-86E06D0C207E}"/>
              </a:ext>
            </a:extLst>
          </p:cNvPr>
          <p:cNvSpPr>
            <a:spLocks noGrp="1"/>
          </p:cNvSpPr>
          <p:nvPr>
            <p:ph type="title"/>
          </p:nvPr>
        </p:nvSpPr>
        <p:spPr>
          <a:xfrm>
            <a:off x="298483" y="98511"/>
            <a:ext cx="5531760" cy="904041"/>
          </a:xfrm>
        </p:spPr>
        <p:txBody>
          <a:bodyPr/>
          <a:lstStyle/>
          <a:p>
            <a:r>
              <a:rPr lang="en-US" dirty="0"/>
              <a:t>Confident?</a:t>
            </a:r>
          </a:p>
        </p:txBody>
      </p:sp>
      <p:pic>
        <p:nvPicPr>
          <p:cNvPr id="5" name="Picture 4">
            <a:extLst>
              <a:ext uri="{FF2B5EF4-FFF2-40B4-BE49-F238E27FC236}">
                <a16:creationId xmlns:a16="http://schemas.microsoft.com/office/drawing/2014/main" id="{C4A221C7-5954-A02E-B66B-7423B6214D95}"/>
              </a:ext>
            </a:extLst>
          </p:cNvPr>
          <p:cNvPicPr>
            <a:picLocks noChangeAspect="1"/>
          </p:cNvPicPr>
          <p:nvPr/>
        </p:nvPicPr>
        <p:blipFill>
          <a:blip r:embed="rId2"/>
          <a:stretch>
            <a:fillRect/>
          </a:stretch>
        </p:blipFill>
        <p:spPr>
          <a:xfrm>
            <a:off x="0" y="832104"/>
            <a:ext cx="4772301" cy="2930578"/>
          </a:xfrm>
          <a:prstGeom prst="rect">
            <a:avLst/>
          </a:prstGeom>
        </p:spPr>
      </p:pic>
      <p:pic>
        <p:nvPicPr>
          <p:cNvPr id="6" name="Picture 5">
            <a:extLst>
              <a:ext uri="{FF2B5EF4-FFF2-40B4-BE49-F238E27FC236}">
                <a16:creationId xmlns:a16="http://schemas.microsoft.com/office/drawing/2014/main" id="{95B707CF-13D8-D7DA-0C9D-7474E5BA3977}"/>
              </a:ext>
            </a:extLst>
          </p:cNvPr>
          <p:cNvPicPr>
            <a:picLocks noChangeAspect="1"/>
          </p:cNvPicPr>
          <p:nvPr/>
        </p:nvPicPr>
        <p:blipFill>
          <a:blip r:embed="rId3"/>
          <a:stretch>
            <a:fillRect/>
          </a:stretch>
        </p:blipFill>
        <p:spPr>
          <a:xfrm>
            <a:off x="7419701" y="931963"/>
            <a:ext cx="4643412" cy="2837640"/>
          </a:xfrm>
          <a:prstGeom prst="rect">
            <a:avLst/>
          </a:prstGeom>
        </p:spPr>
      </p:pic>
      <p:sp>
        <p:nvSpPr>
          <p:cNvPr id="8" name="TextBox 7">
            <a:extLst>
              <a:ext uri="{FF2B5EF4-FFF2-40B4-BE49-F238E27FC236}">
                <a16:creationId xmlns:a16="http://schemas.microsoft.com/office/drawing/2014/main" id="{7CC048F0-58A3-B11B-68BA-8E9EE4042ED4}"/>
              </a:ext>
            </a:extLst>
          </p:cNvPr>
          <p:cNvSpPr txBox="1"/>
          <p:nvPr/>
        </p:nvSpPr>
        <p:spPr>
          <a:xfrm>
            <a:off x="5474499" y="1421129"/>
            <a:ext cx="2990882" cy="481291"/>
          </a:xfrm>
          <a:prstGeom prst="rect">
            <a:avLst/>
          </a:prstGeom>
        </p:spPr>
        <p:txBody>
          <a:bodyPr spcFirstLastPara="1" vert="horz" wrap="square" lIns="121900" tIns="121900" rIns="121900" bIns="121900" rtlCol="0" anchor="t" anchorCtr="0">
            <a:noAutofit/>
          </a:bodyPr>
          <a:lstStyle/>
          <a:p>
            <a:pPr marL="0" indent="0" algn="l">
              <a:buNone/>
            </a:pPr>
            <a:r>
              <a:rPr lang="en-US" sz="2400" b="1" dirty="0">
                <a:solidFill>
                  <a:srgbClr val="AA9767"/>
                </a:solidFill>
              </a:rPr>
              <a:t>Coding </a:t>
            </a:r>
          </a:p>
          <a:p>
            <a:pPr marL="0" indent="0" algn="l">
              <a:buNone/>
            </a:pPr>
            <a:r>
              <a:rPr lang="en-US" sz="2400" b="1" dirty="0">
                <a:solidFill>
                  <a:srgbClr val="AA9767"/>
                </a:solidFill>
              </a:rPr>
              <a:t>Quizzes</a:t>
            </a:r>
          </a:p>
        </p:txBody>
      </p:sp>
      <p:pic>
        <p:nvPicPr>
          <p:cNvPr id="9" name="Picture 8">
            <a:extLst>
              <a:ext uri="{FF2B5EF4-FFF2-40B4-BE49-F238E27FC236}">
                <a16:creationId xmlns:a16="http://schemas.microsoft.com/office/drawing/2014/main" id="{F86170CA-9C24-D5F9-2C1E-294BA7FFE25C}"/>
              </a:ext>
            </a:extLst>
          </p:cNvPr>
          <p:cNvPicPr>
            <a:picLocks noChangeAspect="1"/>
          </p:cNvPicPr>
          <p:nvPr/>
        </p:nvPicPr>
        <p:blipFill>
          <a:blip r:embed="rId4"/>
          <a:stretch>
            <a:fillRect/>
          </a:stretch>
        </p:blipFill>
        <p:spPr>
          <a:xfrm>
            <a:off x="195943" y="3842060"/>
            <a:ext cx="4366718" cy="2579811"/>
          </a:xfrm>
          <a:prstGeom prst="rect">
            <a:avLst/>
          </a:prstGeom>
        </p:spPr>
      </p:pic>
      <p:sp>
        <p:nvSpPr>
          <p:cNvPr id="10" name="TextBox 9">
            <a:extLst>
              <a:ext uri="{FF2B5EF4-FFF2-40B4-BE49-F238E27FC236}">
                <a16:creationId xmlns:a16="http://schemas.microsoft.com/office/drawing/2014/main" id="{BC950F57-8CAA-88EC-AEDD-F16BF67EE1F6}"/>
              </a:ext>
            </a:extLst>
          </p:cNvPr>
          <p:cNvSpPr txBox="1"/>
          <p:nvPr/>
        </p:nvSpPr>
        <p:spPr>
          <a:xfrm>
            <a:off x="4533639" y="4258769"/>
            <a:ext cx="2990882" cy="481291"/>
          </a:xfrm>
          <a:prstGeom prst="rect">
            <a:avLst/>
          </a:prstGeom>
        </p:spPr>
        <p:txBody>
          <a:bodyPr spcFirstLastPara="1" vert="horz" wrap="square" lIns="121900" tIns="121900" rIns="121900" bIns="121900" rtlCol="0" anchor="t" anchorCtr="0">
            <a:noAutofit/>
          </a:bodyPr>
          <a:lstStyle/>
          <a:p>
            <a:pPr marL="0" indent="0" algn="ctr">
              <a:buNone/>
            </a:pPr>
            <a:r>
              <a:rPr lang="en-US" sz="2400" b="1" dirty="0">
                <a:solidFill>
                  <a:srgbClr val="AA9767"/>
                </a:solidFill>
              </a:rPr>
              <a:t>Modeling </a:t>
            </a:r>
          </a:p>
          <a:p>
            <a:pPr marL="0" indent="0" algn="ctr">
              <a:buNone/>
            </a:pPr>
            <a:r>
              <a:rPr lang="en-US" sz="2400" b="1" dirty="0">
                <a:solidFill>
                  <a:srgbClr val="AA9767"/>
                </a:solidFill>
              </a:rPr>
              <a:t>Quizzes</a:t>
            </a:r>
          </a:p>
        </p:txBody>
      </p:sp>
      <p:pic>
        <p:nvPicPr>
          <p:cNvPr id="11" name="Picture 10">
            <a:extLst>
              <a:ext uri="{FF2B5EF4-FFF2-40B4-BE49-F238E27FC236}">
                <a16:creationId xmlns:a16="http://schemas.microsoft.com/office/drawing/2014/main" id="{D12AD85A-040D-BF45-4344-804151962C36}"/>
              </a:ext>
            </a:extLst>
          </p:cNvPr>
          <p:cNvPicPr>
            <a:picLocks noChangeAspect="1"/>
          </p:cNvPicPr>
          <p:nvPr/>
        </p:nvPicPr>
        <p:blipFill>
          <a:blip r:embed="rId5"/>
          <a:stretch>
            <a:fillRect/>
          </a:stretch>
        </p:blipFill>
        <p:spPr>
          <a:xfrm>
            <a:off x="7629340" y="3769604"/>
            <a:ext cx="4433773" cy="2639426"/>
          </a:xfrm>
          <a:prstGeom prst="rect">
            <a:avLst/>
          </a:prstGeom>
        </p:spPr>
      </p:pic>
    </p:spTree>
    <p:extLst>
      <p:ext uri="{BB962C8B-B14F-4D97-AF65-F5344CB8AC3E}">
        <p14:creationId xmlns:p14="http://schemas.microsoft.com/office/powerpoint/2010/main" val="44378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F8BDB5-19DD-2923-EC64-FB5405FC4A8F}"/>
              </a:ext>
            </a:extLst>
          </p:cNvPr>
          <p:cNvSpPr>
            <a:spLocks noGrp="1"/>
          </p:cNvSpPr>
          <p:nvPr>
            <p:ph type="body" sz="quarter" idx="10"/>
          </p:nvPr>
        </p:nvSpPr>
        <p:spPr>
          <a:xfrm>
            <a:off x="744538" y="477982"/>
            <a:ext cx="6502400" cy="6380018"/>
          </a:xfrm>
        </p:spPr>
        <p:txBody>
          <a:bodyPr>
            <a:normAutofit lnSpcReduction="10000"/>
          </a:bodyPr>
          <a:lstStyle/>
          <a:p>
            <a:r>
              <a:rPr lang="en-US" sz="3200" dirty="0"/>
              <a:t>When teaching a </a:t>
            </a:r>
            <a:r>
              <a:rPr lang="en-US" sz="3200" b="1" dirty="0">
                <a:solidFill>
                  <a:srgbClr val="C00000"/>
                </a:solidFill>
              </a:rPr>
              <a:t>”final quarter” </a:t>
            </a:r>
            <a:r>
              <a:rPr lang="en-US" sz="3200" dirty="0"/>
              <a:t>Masters Predictive </a:t>
            </a:r>
            <a:r>
              <a:rPr lang="en-US" sz="3200" b="1" dirty="0">
                <a:solidFill>
                  <a:srgbClr val="C00000"/>
                </a:solidFill>
              </a:rPr>
              <a:t>Modeling</a:t>
            </a:r>
            <a:r>
              <a:rPr lang="en-US" sz="3200" dirty="0"/>
              <a:t> course I had </a:t>
            </a:r>
            <a:r>
              <a:rPr lang="en-US" sz="3200" b="1" dirty="0">
                <a:solidFill>
                  <a:srgbClr val="C00000"/>
                </a:solidFill>
              </a:rPr>
              <a:t>concerns about modeling and coding knowledge</a:t>
            </a:r>
          </a:p>
          <a:p>
            <a:pPr lvl="1"/>
            <a:r>
              <a:rPr lang="en-US" sz="2800" dirty="0"/>
              <a:t>Haven’t you already had 1-4 classes on modeling (regression/classification models)?</a:t>
            </a:r>
          </a:p>
          <a:p>
            <a:pPr lvl="1"/>
            <a:r>
              <a:rPr lang="en-US" sz="2800" dirty="0"/>
              <a:t>Didn’t you have a </a:t>
            </a:r>
            <a:br>
              <a:rPr lang="en-US" sz="2800" dirty="0"/>
            </a:br>
            <a:r>
              <a:rPr lang="en-US" sz="2800" dirty="0"/>
              <a:t>programming course?</a:t>
            </a:r>
          </a:p>
          <a:p>
            <a:pPr marL="457200" lvl="1" indent="0">
              <a:buNone/>
            </a:pPr>
            <a:endParaRPr lang="en-US" sz="2800" dirty="0"/>
          </a:p>
          <a:p>
            <a:r>
              <a:rPr lang="en-US" sz="3200" dirty="0"/>
              <a:t>I decided to capture data and write up results for a research study.</a:t>
            </a:r>
          </a:p>
        </p:txBody>
      </p:sp>
      <p:sp>
        <p:nvSpPr>
          <p:cNvPr id="2" name="Title 1">
            <a:extLst>
              <a:ext uri="{FF2B5EF4-FFF2-40B4-BE49-F238E27FC236}">
                <a16:creationId xmlns:a16="http://schemas.microsoft.com/office/drawing/2014/main" id="{4B093B5A-F1AF-61A5-11AF-F64A6FD76A70}"/>
              </a:ext>
            </a:extLst>
          </p:cNvPr>
          <p:cNvSpPr>
            <a:spLocks noGrp="1"/>
          </p:cNvSpPr>
          <p:nvPr>
            <p:ph type="title"/>
          </p:nvPr>
        </p:nvSpPr>
        <p:spPr/>
        <p:txBody>
          <a:bodyPr/>
          <a:lstStyle/>
          <a:p>
            <a:r>
              <a:rPr lang="en-US" dirty="0"/>
              <a:t>The Problem</a:t>
            </a:r>
          </a:p>
        </p:txBody>
      </p:sp>
      <p:pic>
        <p:nvPicPr>
          <p:cNvPr id="5" name="Graphic 4" descr="Scatterplot outline">
            <a:extLst>
              <a:ext uri="{FF2B5EF4-FFF2-40B4-BE49-F238E27FC236}">
                <a16:creationId xmlns:a16="http://schemas.microsoft.com/office/drawing/2014/main" id="{4CAB1412-96A5-23F3-AC55-0DFB297F5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2538" y="2630928"/>
            <a:ext cx="914400" cy="914400"/>
          </a:xfrm>
          <a:prstGeom prst="rect">
            <a:avLst/>
          </a:prstGeom>
        </p:spPr>
      </p:pic>
      <p:pic>
        <p:nvPicPr>
          <p:cNvPr id="9" name="Graphic 8" descr="Laptop outline">
            <a:extLst>
              <a:ext uri="{FF2B5EF4-FFF2-40B4-BE49-F238E27FC236}">
                <a16:creationId xmlns:a16="http://schemas.microsoft.com/office/drawing/2014/main" id="{FFAA32A7-C4AD-2914-ACD3-B52BD0DBC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5788" y="3830064"/>
            <a:ext cx="914400" cy="914400"/>
          </a:xfrm>
          <a:prstGeom prst="rect">
            <a:avLst/>
          </a:prstGeom>
        </p:spPr>
      </p:pic>
    </p:spTree>
    <p:extLst>
      <p:ext uri="{BB962C8B-B14F-4D97-AF65-F5344CB8AC3E}">
        <p14:creationId xmlns:p14="http://schemas.microsoft.com/office/powerpoint/2010/main" val="417236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9C65-988E-5620-CB5E-58AA176605D3}"/>
              </a:ext>
            </a:extLst>
          </p:cNvPr>
          <p:cNvSpPr>
            <a:spLocks noGrp="1"/>
          </p:cNvSpPr>
          <p:nvPr>
            <p:ph type="body" sz="quarter" idx="10"/>
          </p:nvPr>
        </p:nvSpPr>
        <p:spPr/>
        <p:txBody>
          <a:bodyPr>
            <a:normAutofit/>
          </a:bodyPr>
          <a:lstStyle/>
          <a:p>
            <a:r>
              <a:rPr lang="en-US" sz="3200" dirty="0"/>
              <a:t>This contained data from a single course of only 17 students</a:t>
            </a:r>
          </a:p>
          <a:p>
            <a:r>
              <a:rPr lang="en-US" sz="3200" dirty="0"/>
              <a:t>The quizzes will be continued in Winter and Summer and I will examine adding some REWIND/REVUP assignments to help review these concepts in the Winter.</a:t>
            </a:r>
          </a:p>
          <a:p>
            <a:pPr lvl="1"/>
            <a:r>
              <a:rPr lang="en-US" sz="2800" dirty="0"/>
              <a:t>REWIND – practice concepts</a:t>
            </a:r>
          </a:p>
          <a:p>
            <a:pPr lvl="1"/>
            <a:r>
              <a:rPr lang="en-US" sz="2800" dirty="0"/>
              <a:t>REVUP – build upon concepts – if feel comfortable with basics</a:t>
            </a:r>
          </a:p>
        </p:txBody>
      </p:sp>
      <p:sp>
        <p:nvSpPr>
          <p:cNvPr id="3" name="Title 2">
            <a:extLst>
              <a:ext uri="{FF2B5EF4-FFF2-40B4-BE49-F238E27FC236}">
                <a16:creationId xmlns:a16="http://schemas.microsoft.com/office/drawing/2014/main" id="{552F61B5-6828-6AFC-2AFD-DCF762FFCCA2}"/>
              </a:ext>
            </a:extLst>
          </p:cNvPr>
          <p:cNvSpPr>
            <a:spLocks noGrp="1"/>
          </p:cNvSpPr>
          <p:nvPr>
            <p:ph type="title"/>
          </p:nvPr>
        </p:nvSpPr>
        <p:spPr/>
        <p:txBody>
          <a:bodyPr/>
          <a:lstStyle/>
          <a:p>
            <a:r>
              <a:rPr lang="en-US" dirty="0"/>
              <a:t>Limitations/Future</a:t>
            </a:r>
          </a:p>
        </p:txBody>
      </p:sp>
    </p:spTree>
    <p:extLst>
      <p:ext uri="{BB962C8B-B14F-4D97-AF65-F5344CB8AC3E}">
        <p14:creationId xmlns:p14="http://schemas.microsoft.com/office/powerpoint/2010/main" val="1870864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7E6102-3394-BB7D-DA02-5C237D23594B}"/>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D131DF69-7108-25B0-07D9-7932246B4F4D}"/>
              </a:ext>
            </a:extLst>
          </p:cNvPr>
          <p:cNvSpPr>
            <a:spLocks noGrp="1"/>
          </p:cNvSpPr>
          <p:nvPr>
            <p:ph type="title"/>
          </p:nvPr>
        </p:nvSpPr>
        <p:spPr/>
        <p:txBody>
          <a:bodyPr/>
          <a:lstStyle/>
          <a:p>
            <a:r>
              <a:rPr lang="en-US" dirty="0"/>
              <a:t>PAUSE</a:t>
            </a:r>
          </a:p>
        </p:txBody>
      </p:sp>
    </p:spTree>
    <p:extLst>
      <p:ext uri="{BB962C8B-B14F-4D97-AF65-F5344CB8AC3E}">
        <p14:creationId xmlns:p14="http://schemas.microsoft.com/office/powerpoint/2010/main" val="88499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D7AA36-FBBD-D91B-3E52-D6DF2EFB9F84}"/>
              </a:ext>
            </a:extLst>
          </p:cNvPr>
          <p:cNvSpPr>
            <a:spLocks noGrp="1"/>
          </p:cNvSpPr>
          <p:nvPr>
            <p:ph type="body" sz="quarter" idx="10"/>
          </p:nvPr>
        </p:nvSpPr>
        <p:spPr/>
        <p:txBody>
          <a:bodyPr>
            <a:normAutofit/>
          </a:bodyPr>
          <a:lstStyle/>
          <a:p>
            <a:r>
              <a:rPr lang="en-US" i="1" dirty="0"/>
              <a:t>Why </a:t>
            </a:r>
            <a:r>
              <a:rPr lang="en-US" b="1" i="1" dirty="0">
                <a:solidFill>
                  <a:srgbClr val="BA0C2F"/>
                </a:solidFill>
              </a:rPr>
              <a:t>did this teaching strategy </a:t>
            </a:r>
            <a:r>
              <a:rPr lang="en-US" i="1" dirty="0"/>
              <a:t>(activity, lecture, discussion, etc.) </a:t>
            </a:r>
            <a:r>
              <a:rPr lang="en-US" b="1" i="1" dirty="0">
                <a:solidFill>
                  <a:srgbClr val="BA0C2F"/>
                </a:solidFill>
              </a:rPr>
              <a:t>work or not work</a:t>
            </a:r>
            <a:r>
              <a:rPr lang="en-US" i="1" dirty="0"/>
              <a:t>? </a:t>
            </a:r>
            <a:endParaRPr lang="en-US" dirty="0"/>
          </a:p>
          <a:p>
            <a:pPr algn="r"/>
            <a:r>
              <a:rPr lang="en-US" i="1" dirty="0"/>
              <a:t>Why did it or did it not </a:t>
            </a:r>
            <a:r>
              <a:rPr lang="en-US" b="1" i="1" dirty="0">
                <a:solidFill>
                  <a:srgbClr val="BA0C2F"/>
                </a:solidFill>
              </a:rPr>
              <a:t>achieve the intended outcome</a:t>
            </a:r>
            <a:r>
              <a:rPr lang="en-US" i="1" dirty="0"/>
              <a:t>(s)? </a:t>
            </a:r>
            <a:endParaRPr lang="en-US" dirty="0"/>
          </a:p>
          <a:p>
            <a:r>
              <a:rPr lang="en-US" b="1" i="1" dirty="0">
                <a:solidFill>
                  <a:srgbClr val="BA0C2F"/>
                </a:solidFill>
              </a:rPr>
              <a:t>What information </a:t>
            </a:r>
            <a:r>
              <a:rPr lang="en-US" i="1" dirty="0"/>
              <a:t>(e.g., exam scores, student writing) will I </a:t>
            </a:r>
            <a:r>
              <a:rPr lang="en-US" b="1" i="1" dirty="0">
                <a:solidFill>
                  <a:srgbClr val="BA0C2F"/>
                </a:solidFill>
              </a:rPr>
              <a:t>need to determine </a:t>
            </a:r>
            <a:r>
              <a:rPr lang="en-US" i="1" dirty="0"/>
              <a:t>whether the teaching strategy achieved </a:t>
            </a:r>
            <a:r>
              <a:rPr lang="en-US" b="1" i="1" dirty="0">
                <a:solidFill>
                  <a:srgbClr val="BA0C2F"/>
                </a:solidFill>
              </a:rPr>
              <a:t>the intended outcome</a:t>
            </a:r>
            <a:r>
              <a:rPr lang="en-US" i="1" dirty="0"/>
              <a:t>(s)? </a:t>
            </a:r>
            <a:endParaRPr lang="en-US" dirty="0"/>
          </a:p>
          <a:p>
            <a:pPr algn="r"/>
            <a:r>
              <a:rPr lang="en-US" i="1" dirty="0"/>
              <a:t>Once I have the information, </a:t>
            </a:r>
            <a:r>
              <a:rPr lang="en-US" b="1" i="1" dirty="0">
                <a:solidFill>
                  <a:srgbClr val="BA0C2F"/>
                </a:solidFill>
              </a:rPr>
              <a:t>how can I use </a:t>
            </a:r>
            <a:r>
              <a:rPr lang="en-US" i="1" dirty="0"/>
              <a:t>it to </a:t>
            </a:r>
            <a:r>
              <a:rPr lang="en-US" b="1" i="1" dirty="0">
                <a:solidFill>
                  <a:srgbClr val="BA0C2F"/>
                </a:solidFill>
              </a:rPr>
              <a:t>determine</a:t>
            </a:r>
            <a:r>
              <a:rPr lang="en-US" i="1" dirty="0"/>
              <a:t> whether the </a:t>
            </a:r>
            <a:r>
              <a:rPr lang="en-US" b="1" i="1" dirty="0">
                <a:solidFill>
                  <a:srgbClr val="BA0C2F"/>
                </a:solidFill>
              </a:rPr>
              <a:t>teaching strategy was effective</a:t>
            </a:r>
            <a:r>
              <a:rPr lang="en-US" i="1" dirty="0"/>
              <a:t>? </a:t>
            </a:r>
            <a:endParaRPr lang="en-US" dirty="0"/>
          </a:p>
          <a:p>
            <a:r>
              <a:rPr lang="en-US" i="1" dirty="0"/>
              <a:t>How, when, and with whom </a:t>
            </a:r>
            <a:r>
              <a:rPr lang="en-US" b="1" i="1" dirty="0">
                <a:solidFill>
                  <a:srgbClr val="BA0C2F"/>
                </a:solidFill>
              </a:rPr>
              <a:t>will I share my experiences</a:t>
            </a:r>
            <a:r>
              <a:rPr lang="en-US" i="1" dirty="0"/>
              <a:t>?</a:t>
            </a:r>
            <a:endParaRPr lang="en-US" dirty="0"/>
          </a:p>
          <a:p>
            <a:pPr marL="0" indent="0">
              <a:buNone/>
            </a:pPr>
            <a:endParaRPr lang="en-US" dirty="0"/>
          </a:p>
        </p:txBody>
      </p:sp>
      <p:sp>
        <p:nvSpPr>
          <p:cNvPr id="3" name="Title 2">
            <a:extLst>
              <a:ext uri="{FF2B5EF4-FFF2-40B4-BE49-F238E27FC236}">
                <a16:creationId xmlns:a16="http://schemas.microsoft.com/office/drawing/2014/main" id="{30B6792C-F71A-628A-4918-FEEB9064A189}"/>
              </a:ext>
            </a:extLst>
          </p:cNvPr>
          <p:cNvSpPr>
            <a:spLocks noGrp="1"/>
          </p:cNvSpPr>
          <p:nvPr>
            <p:ph type="title"/>
          </p:nvPr>
        </p:nvSpPr>
        <p:spPr/>
        <p:txBody>
          <a:bodyPr>
            <a:normAutofit/>
          </a:bodyPr>
          <a:lstStyle/>
          <a:p>
            <a:r>
              <a:rPr lang="en-US" dirty="0"/>
              <a:t>?s From ESTL ‘12</a:t>
            </a:r>
          </a:p>
        </p:txBody>
      </p:sp>
    </p:spTree>
    <p:extLst>
      <p:ext uri="{BB962C8B-B14F-4D97-AF65-F5344CB8AC3E}">
        <p14:creationId xmlns:p14="http://schemas.microsoft.com/office/powerpoint/2010/main" val="6838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14DA7E-AB48-E8EF-FE27-79A7CB94621E}"/>
              </a:ext>
            </a:extLst>
          </p:cNvPr>
          <p:cNvPicPr>
            <a:picLocks noChangeAspect="1"/>
          </p:cNvPicPr>
          <p:nvPr/>
        </p:nvPicPr>
        <p:blipFill>
          <a:blip r:embed="rId3"/>
          <a:stretch>
            <a:fillRect/>
          </a:stretch>
        </p:blipFill>
        <p:spPr>
          <a:xfrm>
            <a:off x="590550" y="1485900"/>
            <a:ext cx="3289300" cy="3886200"/>
          </a:xfrm>
          <a:prstGeom prst="rect">
            <a:avLst/>
          </a:prstGeom>
        </p:spPr>
      </p:pic>
      <p:pic>
        <p:nvPicPr>
          <p:cNvPr id="3" name="Picture 2">
            <a:extLst>
              <a:ext uri="{FF2B5EF4-FFF2-40B4-BE49-F238E27FC236}">
                <a16:creationId xmlns:a16="http://schemas.microsoft.com/office/drawing/2014/main" id="{9AC34A17-7EAA-E33D-1392-CBFCA584187A}"/>
              </a:ext>
            </a:extLst>
          </p:cNvPr>
          <p:cNvPicPr>
            <a:picLocks noChangeAspect="1"/>
          </p:cNvPicPr>
          <p:nvPr/>
        </p:nvPicPr>
        <p:blipFill>
          <a:blip r:embed="rId4"/>
          <a:stretch>
            <a:fillRect/>
          </a:stretch>
        </p:blipFill>
        <p:spPr>
          <a:xfrm>
            <a:off x="3879850" y="1543050"/>
            <a:ext cx="1813292" cy="1768519"/>
          </a:xfrm>
          <a:prstGeom prst="rect">
            <a:avLst/>
          </a:prstGeom>
        </p:spPr>
      </p:pic>
      <p:pic>
        <p:nvPicPr>
          <p:cNvPr id="4" name="Picture 3">
            <a:extLst>
              <a:ext uri="{FF2B5EF4-FFF2-40B4-BE49-F238E27FC236}">
                <a16:creationId xmlns:a16="http://schemas.microsoft.com/office/drawing/2014/main" id="{1B86806B-C857-B087-639C-8C2E7868E1BC}"/>
              </a:ext>
            </a:extLst>
          </p:cNvPr>
          <p:cNvPicPr>
            <a:picLocks noChangeAspect="1"/>
          </p:cNvPicPr>
          <p:nvPr/>
        </p:nvPicPr>
        <p:blipFill>
          <a:blip r:embed="rId5"/>
          <a:stretch>
            <a:fillRect/>
          </a:stretch>
        </p:blipFill>
        <p:spPr>
          <a:xfrm>
            <a:off x="3910292" y="3549650"/>
            <a:ext cx="1813292" cy="1822450"/>
          </a:xfrm>
          <a:prstGeom prst="rect">
            <a:avLst/>
          </a:prstGeom>
        </p:spPr>
      </p:pic>
      <p:pic>
        <p:nvPicPr>
          <p:cNvPr id="5" name="Picture 4">
            <a:extLst>
              <a:ext uri="{FF2B5EF4-FFF2-40B4-BE49-F238E27FC236}">
                <a16:creationId xmlns:a16="http://schemas.microsoft.com/office/drawing/2014/main" id="{ABD9FFDC-6926-CA85-A76A-5FACCAF709CB}"/>
              </a:ext>
            </a:extLst>
          </p:cNvPr>
          <p:cNvPicPr>
            <a:picLocks noChangeAspect="1"/>
          </p:cNvPicPr>
          <p:nvPr/>
        </p:nvPicPr>
        <p:blipFill>
          <a:blip r:embed="rId6"/>
          <a:stretch>
            <a:fillRect/>
          </a:stretch>
        </p:blipFill>
        <p:spPr>
          <a:xfrm>
            <a:off x="8241700" y="1138431"/>
            <a:ext cx="1764813" cy="1703606"/>
          </a:xfrm>
          <a:prstGeom prst="rect">
            <a:avLst/>
          </a:prstGeom>
        </p:spPr>
      </p:pic>
      <p:sp>
        <p:nvSpPr>
          <p:cNvPr id="6" name="TextBox 5">
            <a:extLst>
              <a:ext uri="{FF2B5EF4-FFF2-40B4-BE49-F238E27FC236}">
                <a16:creationId xmlns:a16="http://schemas.microsoft.com/office/drawing/2014/main" id="{1F268173-E117-48CC-6345-CE9A01E8147D}"/>
              </a:ext>
            </a:extLst>
          </p:cNvPr>
          <p:cNvSpPr txBox="1"/>
          <p:nvPr/>
        </p:nvSpPr>
        <p:spPr>
          <a:xfrm>
            <a:off x="7022565" y="2784898"/>
            <a:ext cx="4380928" cy="1231066"/>
          </a:xfrm>
          <a:prstGeom prst="rect">
            <a:avLst/>
          </a:prstGeom>
        </p:spPr>
        <p:txBody>
          <a:bodyPr spcFirstLastPara="1" vert="horz" wrap="square" lIns="121900" tIns="121900" rIns="121900" bIns="121900" rtlCol="0" anchor="t" anchorCtr="0">
            <a:spAutoFit/>
          </a:bodyPr>
          <a:lstStyle/>
          <a:p>
            <a:pPr algn="ctr"/>
            <a:r>
              <a:rPr lang="en-US" sz="2800" b="1" dirty="0" err="1">
                <a:solidFill>
                  <a:srgbClr val="AA9767"/>
                </a:solidFill>
              </a:rPr>
              <a:t>Kayoung</a:t>
            </a:r>
            <a:r>
              <a:rPr lang="en-US" sz="2800" b="1" dirty="0">
                <a:solidFill>
                  <a:srgbClr val="AA9767"/>
                </a:solidFill>
              </a:rPr>
              <a:t> Kim </a:t>
            </a:r>
          </a:p>
          <a:p>
            <a:pPr algn="ctr"/>
            <a:r>
              <a:rPr lang="en-US" dirty="0"/>
              <a:t>DU Director of Scholarship of Teaching and Learning &amp; Faculty Learning Communities </a:t>
            </a:r>
          </a:p>
        </p:txBody>
      </p:sp>
      <p:sp>
        <p:nvSpPr>
          <p:cNvPr id="7" name="Title 6">
            <a:extLst>
              <a:ext uri="{FF2B5EF4-FFF2-40B4-BE49-F238E27FC236}">
                <a16:creationId xmlns:a16="http://schemas.microsoft.com/office/drawing/2014/main" id="{CE9817D6-9A88-E11A-DE2B-B7B8A28D846A}"/>
              </a:ext>
            </a:extLst>
          </p:cNvPr>
          <p:cNvSpPr>
            <a:spLocks noGrp="1"/>
          </p:cNvSpPr>
          <p:nvPr>
            <p:ph type="title"/>
          </p:nvPr>
        </p:nvSpPr>
        <p:spPr/>
        <p:txBody>
          <a:bodyPr/>
          <a:lstStyle/>
          <a:p>
            <a:r>
              <a:rPr lang="en-US" dirty="0"/>
              <a:t>Resources</a:t>
            </a:r>
          </a:p>
        </p:txBody>
      </p:sp>
      <p:sp>
        <p:nvSpPr>
          <p:cNvPr id="9" name="TextBox 8">
            <a:extLst>
              <a:ext uri="{FF2B5EF4-FFF2-40B4-BE49-F238E27FC236}">
                <a16:creationId xmlns:a16="http://schemas.microsoft.com/office/drawing/2014/main" id="{C8A74937-EBFD-B179-C70A-7917FD878FC5}"/>
              </a:ext>
            </a:extLst>
          </p:cNvPr>
          <p:cNvSpPr txBox="1"/>
          <p:nvPr/>
        </p:nvSpPr>
        <p:spPr>
          <a:xfrm>
            <a:off x="2427890" y="5537265"/>
            <a:ext cx="1971133" cy="544649"/>
          </a:xfrm>
          <a:prstGeom prst="rect">
            <a:avLst/>
          </a:prstGeom>
        </p:spPr>
        <p:txBody>
          <a:bodyPr spcFirstLastPara="1" vert="horz" wrap="square" lIns="121900" tIns="121900" rIns="121900" bIns="121900" rtlCol="0" anchor="t" anchorCtr="0">
            <a:noAutofit/>
          </a:bodyPr>
          <a:lstStyle/>
          <a:p>
            <a:pPr marL="0" indent="0" algn="l">
              <a:buNone/>
            </a:pPr>
            <a:r>
              <a:rPr lang="en-US" sz="3200" b="1" dirty="0">
                <a:solidFill>
                  <a:srgbClr val="AA9767"/>
                </a:solidFill>
              </a:rPr>
              <a:t>ESTL ‘12</a:t>
            </a:r>
          </a:p>
        </p:txBody>
      </p:sp>
      <p:sp>
        <p:nvSpPr>
          <p:cNvPr id="11" name="TextBox 10">
            <a:extLst>
              <a:ext uri="{FF2B5EF4-FFF2-40B4-BE49-F238E27FC236}">
                <a16:creationId xmlns:a16="http://schemas.microsoft.com/office/drawing/2014/main" id="{A5E6A85B-310C-9F41-8D32-A4ED5274D776}"/>
              </a:ext>
            </a:extLst>
          </p:cNvPr>
          <p:cNvSpPr txBox="1"/>
          <p:nvPr/>
        </p:nvSpPr>
        <p:spPr>
          <a:xfrm>
            <a:off x="7104578" y="5350709"/>
            <a:ext cx="3980863" cy="800219"/>
          </a:xfrm>
          <a:prstGeom prst="rect">
            <a:avLst/>
          </a:prstGeom>
          <a:noFill/>
        </p:spPr>
        <p:txBody>
          <a:bodyPr wrap="square">
            <a:spAutoFit/>
          </a:bodyPr>
          <a:lstStyle/>
          <a:p>
            <a:pPr algn="ctr"/>
            <a:r>
              <a:rPr lang="en-US" sz="2800" b="1" dirty="0">
                <a:solidFill>
                  <a:srgbClr val="AA9767"/>
                </a:solidFill>
              </a:rPr>
              <a:t>Aaron S. Richmond</a:t>
            </a:r>
            <a:endParaRPr lang="en-US" sz="1800" dirty="0"/>
          </a:p>
          <a:p>
            <a:pPr algn="ctr"/>
            <a:r>
              <a:rPr lang="en-US" sz="1800" dirty="0"/>
              <a:t>Metropolitan State University of Denver</a:t>
            </a:r>
          </a:p>
        </p:txBody>
      </p:sp>
      <p:sp>
        <p:nvSpPr>
          <p:cNvPr id="12" name="Rectangle 11">
            <a:extLst>
              <a:ext uri="{FF2B5EF4-FFF2-40B4-BE49-F238E27FC236}">
                <a16:creationId xmlns:a16="http://schemas.microsoft.com/office/drawing/2014/main" id="{2C93B307-0B98-8982-2910-9C5C22A537C0}"/>
              </a:ext>
            </a:extLst>
          </p:cNvPr>
          <p:cNvSpPr/>
          <p:nvPr/>
        </p:nvSpPr>
        <p:spPr>
          <a:xfrm>
            <a:off x="8412480" y="4015964"/>
            <a:ext cx="2250219" cy="121599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223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76EA9C-F061-09C7-A450-21F90168C181}"/>
              </a:ext>
            </a:extLst>
          </p:cNvPr>
          <p:cNvSpPr>
            <a:spLocks noGrp="1"/>
          </p:cNvSpPr>
          <p:nvPr>
            <p:ph type="body" sz="quarter" idx="10"/>
          </p:nvPr>
        </p:nvSpPr>
        <p:spPr/>
        <p:txBody>
          <a:bodyPr>
            <a:normAutofit fontScale="92500" lnSpcReduction="10000"/>
          </a:bodyPr>
          <a:lstStyle/>
          <a:p>
            <a:r>
              <a:rPr lang="en-US" altLang="en-US" b="1" dirty="0">
                <a:solidFill>
                  <a:srgbClr val="BA0C2F"/>
                </a:solidFill>
              </a:rPr>
              <a:t>Scholarly Teaching - </a:t>
            </a:r>
            <a:r>
              <a:rPr lang="en-US" altLang="en-US" dirty="0"/>
              <a:t>Teaching that entails certain </a:t>
            </a:r>
            <a:r>
              <a:rPr lang="en-US" altLang="en-US" b="1" dirty="0">
                <a:solidFill>
                  <a:srgbClr val="BA0C2F"/>
                </a:solidFill>
              </a:rPr>
              <a:t>practices of classroom assessment and evidence gathering</a:t>
            </a:r>
            <a:r>
              <a:rPr lang="en-US" altLang="en-US" dirty="0"/>
              <a:t>; teaching that is informed not only by the latest ideas in the field but by current ideas about teaching generally and specifically in the field; and teaching that invites peer collaboration or review (Indiana University Bloomington SoTL tutorial).</a:t>
            </a:r>
          </a:p>
          <a:p>
            <a:r>
              <a:rPr lang="en-US" altLang="en-US" b="1" dirty="0">
                <a:solidFill>
                  <a:srgbClr val="BA0C2F"/>
                </a:solidFill>
              </a:rPr>
              <a:t>Scholarship of Teaching - </a:t>
            </a:r>
            <a:r>
              <a:rPr lang="en-US" altLang="en-US" dirty="0"/>
              <a:t>Work on teaching that is </a:t>
            </a:r>
            <a:r>
              <a:rPr lang="en-US" altLang="en-US" b="1" dirty="0">
                <a:solidFill>
                  <a:srgbClr val="BA0C2F"/>
                </a:solidFill>
              </a:rPr>
              <a:t>public</a:t>
            </a:r>
            <a:r>
              <a:rPr lang="en-US" altLang="en-US" dirty="0"/>
              <a:t>, is critically peer reviewed and evaluated, and used and on by colleagues. </a:t>
            </a:r>
          </a:p>
          <a:p>
            <a:pPr marL="457200" lvl="1" indent="0" algn="r">
              <a:buNone/>
            </a:pPr>
            <a:r>
              <a:rPr lang="en-US" i="1" dirty="0">
                <a:solidFill>
                  <a:srgbClr val="AA9767"/>
                </a:solidFill>
              </a:rPr>
              <a:t>Aaron Richmond</a:t>
            </a:r>
          </a:p>
        </p:txBody>
      </p:sp>
      <p:sp>
        <p:nvSpPr>
          <p:cNvPr id="3" name="Title 2">
            <a:extLst>
              <a:ext uri="{FF2B5EF4-FFF2-40B4-BE49-F238E27FC236}">
                <a16:creationId xmlns:a16="http://schemas.microsoft.com/office/drawing/2014/main" id="{E466829B-CB09-8041-01A5-BD4316C69705}"/>
              </a:ext>
            </a:extLst>
          </p:cNvPr>
          <p:cNvSpPr>
            <a:spLocks noGrp="1"/>
          </p:cNvSpPr>
          <p:nvPr>
            <p:ph type="title"/>
          </p:nvPr>
        </p:nvSpPr>
        <p:spPr/>
        <p:txBody>
          <a:bodyPr>
            <a:normAutofit fontScale="90000"/>
          </a:bodyPr>
          <a:lstStyle/>
          <a:p>
            <a:r>
              <a:rPr lang="en-US" dirty="0"/>
              <a:t>What is the Scholarship of Teaching and Learning (SoTL)?</a:t>
            </a:r>
          </a:p>
        </p:txBody>
      </p:sp>
    </p:spTree>
    <p:extLst>
      <p:ext uri="{BB962C8B-B14F-4D97-AF65-F5344CB8AC3E}">
        <p14:creationId xmlns:p14="http://schemas.microsoft.com/office/powerpoint/2010/main" val="2985237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498F3B-D205-795C-1847-026F53C7F2DB}"/>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8DF1FDF1-9421-3EF7-468F-5C1CC73FDC94}"/>
              </a:ext>
            </a:extLst>
          </p:cNvPr>
          <p:cNvSpPr>
            <a:spLocks noGrp="1"/>
          </p:cNvSpPr>
          <p:nvPr>
            <p:ph type="title"/>
          </p:nvPr>
        </p:nvSpPr>
        <p:spPr/>
        <p:txBody>
          <a:bodyPr/>
          <a:lstStyle/>
          <a:p>
            <a:endParaRPr lang="en-US" dirty="0"/>
          </a:p>
        </p:txBody>
      </p:sp>
      <p:pic>
        <p:nvPicPr>
          <p:cNvPr id="4" name="Picture 3" descr="Screenshot 2014-08-05 15.57.23.png">
            <a:extLst>
              <a:ext uri="{FF2B5EF4-FFF2-40B4-BE49-F238E27FC236}">
                <a16:creationId xmlns:a16="http://schemas.microsoft.com/office/drawing/2014/main" id="{A5CE43EC-4CC5-6B15-DEA4-2A9C4C0F095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3228"/>
          <a:stretch/>
        </p:blipFill>
        <p:spPr>
          <a:xfrm rot="5400000">
            <a:off x="2687286" y="-2203964"/>
            <a:ext cx="6428929" cy="11041506"/>
          </a:xfrm>
          <a:prstGeom prst="rect">
            <a:avLst/>
          </a:prstGeom>
        </p:spPr>
      </p:pic>
      <p:sp>
        <p:nvSpPr>
          <p:cNvPr id="5" name="TextBox 4">
            <a:extLst>
              <a:ext uri="{FF2B5EF4-FFF2-40B4-BE49-F238E27FC236}">
                <a16:creationId xmlns:a16="http://schemas.microsoft.com/office/drawing/2014/main" id="{554CD9D0-17B8-00C3-58C0-4EA633C9C7CB}"/>
              </a:ext>
            </a:extLst>
          </p:cNvPr>
          <p:cNvSpPr txBox="1"/>
          <p:nvPr/>
        </p:nvSpPr>
        <p:spPr>
          <a:xfrm>
            <a:off x="7764905" y="6415790"/>
            <a:ext cx="4227226" cy="914400"/>
          </a:xfrm>
          <a:prstGeom prst="rect">
            <a:avLst/>
          </a:prstGeom>
        </p:spPr>
        <p:txBody>
          <a:bodyPr spcFirstLastPara="1" vert="horz" wrap="none" lIns="121900" tIns="121900" rIns="121900" bIns="121900" rtlCol="0" anchor="t" anchorCtr="0">
            <a:noAutofit/>
          </a:bodyPr>
          <a:lstStyle/>
          <a:p>
            <a:pPr marL="0" indent="0" algn="l">
              <a:buNone/>
            </a:pPr>
            <a:r>
              <a:rPr lang="en-US" sz="1600" b="1" dirty="0">
                <a:solidFill>
                  <a:srgbClr val="AA9767"/>
                </a:solidFill>
              </a:rPr>
              <a:t>Aaron Richmond – Figure by Laurie </a:t>
            </a:r>
            <a:r>
              <a:rPr lang="en-US" sz="1600" b="1" dirty="0" err="1">
                <a:solidFill>
                  <a:srgbClr val="AA9767"/>
                </a:solidFill>
              </a:rPr>
              <a:t>Richlin</a:t>
            </a:r>
            <a:endParaRPr lang="en-US" sz="1600" b="1" dirty="0">
              <a:solidFill>
                <a:srgbClr val="AA9767"/>
              </a:solidFill>
            </a:endParaRPr>
          </a:p>
        </p:txBody>
      </p:sp>
    </p:spTree>
    <p:extLst>
      <p:ext uri="{BB962C8B-B14F-4D97-AF65-F5344CB8AC3E}">
        <p14:creationId xmlns:p14="http://schemas.microsoft.com/office/powerpoint/2010/main" val="209728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289CB-ED4C-A147-CB3F-7406E76CA6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9D5846F-732D-2A40-6442-EB28D6D0880D}"/>
              </a:ext>
            </a:extLst>
          </p:cNvPr>
          <p:cNvSpPr>
            <a:spLocks noGrp="1"/>
          </p:cNvSpPr>
          <p:nvPr>
            <p:ph type="title"/>
          </p:nvPr>
        </p:nvSpPr>
        <p:spPr/>
        <p:txBody>
          <a:bodyPr/>
          <a:lstStyle/>
          <a:p>
            <a:r>
              <a:rPr lang="en-US" dirty="0"/>
              <a:t>What is SoTL?</a:t>
            </a:r>
          </a:p>
        </p:txBody>
      </p:sp>
      <p:pic>
        <p:nvPicPr>
          <p:cNvPr id="4" name="Content Placeholder 4" descr="SoTL mindmap.png">
            <a:extLst>
              <a:ext uri="{FF2B5EF4-FFF2-40B4-BE49-F238E27FC236}">
                <a16:creationId xmlns:a16="http://schemas.microsoft.com/office/drawing/2014/main" id="{475B05B1-C6D2-6378-D058-28A1F47B53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720" y="874401"/>
            <a:ext cx="11775480" cy="4753225"/>
          </a:xfrm>
          <a:prstGeom prst="rect">
            <a:avLst/>
          </a:prstGeom>
        </p:spPr>
      </p:pic>
      <p:sp>
        <p:nvSpPr>
          <p:cNvPr id="5" name="TextBox 4">
            <a:extLst>
              <a:ext uri="{FF2B5EF4-FFF2-40B4-BE49-F238E27FC236}">
                <a16:creationId xmlns:a16="http://schemas.microsoft.com/office/drawing/2014/main" id="{9B00D4A3-7F86-4969-0FD0-ABB0FDF83FA7}"/>
              </a:ext>
            </a:extLst>
          </p:cNvPr>
          <p:cNvSpPr txBox="1"/>
          <p:nvPr/>
        </p:nvSpPr>
        <p:spPr>
          <a:xfrm>
            <a:off x="9163987" y="5605463"/>
            <a:ext cx="4227226" cy="914400"/>
          </a:xfrm>
          <a:prstGeom prst="rect">
            <a:avLst/>
          </a:prstGeom>
        </p:spPr>
        <p:txBody>
          <a:bodyPr spcFirstLastPara="1" vert="horz" wrap="none" lIns="121900" tIns="121900" rIns="121900" bIns="121900" rtlCol="0" anchor="t" anchorCtr="0">
            <a:noAutofit/>
          </a:bodyPr>
          <a:lstStyle/>
          <a:p>
            <a:pPr marL="0" indent="0" algn="l">
              <a:buNone/>
            </a:pPr>
            <a:r>
              <a:rPr lang="en-US" sz="1600" b="1" dirty="0">
                <a:solidFill>
                  <a:srgbClr val="AA9767"/>
                </a:solidFill>
              </a:rPr>
              <a:t>Aaron Richmond</a:t>
            </a:r>
          </a:p>
        </p:txBody>
      </p:sp>
    </p:spTree>
    <p:extLst>
      <p:ext uri="{BB962C8B-B14F-4D97-AF65-F5344CB8AC3E}">
        <p14:creationId xmlns:p14="http://schemas.microsoft.com/office/powerpoint/2010/main" val="1518153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92008-EF09-A6C3-583F-655618432845}"/>
              </a:ext>
            </a:extLst>
          </p:cNvPr>
          <p:cNvSpPr>
            <a:spLocks noGrp="1"/>
          </p:cNvSpPr>
          <p:nvPr>
            <p:ph sz="quarter" idx="11"/>
          </p:nvPr>
        </p:nvSpPr>
        <p:spPr>
          <a:xfrm>
            <a:off x="4895088" y="864108"/>
            <a:ext cx="6781800" cy="5573268"/>
          </a:xfrm>
        </p:spPr>
        <p:txBody>
          <a:bodyPr>
            <a:normAutofit lnSpcReduction="10000"/>
          </a:bodyPr>
          <a:lstStyle/>
          <a:p>
            <a:pPr>
              <a:spcBef>
                <a:spcPts val="0"/>
              </a:spcBef>
            </a:pPr>
            <a:r>
              <a:rPr lang="en-US" dirty="0">
                <a:solidFill>
                  <a:srgbClr val="000000"/>
                </a:solidFill>
                <a:latin typeface="Arial" panose="020B0604020202020204" pitchFamily="34" charset="0"/>
              </a:rPr>
              <a:t>The first, </a:t>
            </a:r>
            <a:r>
              <a:rPr lang="en-US" b="1" dirty="0">
                <a:solidFill>
                  <a:srgbClr val="BA0C2F"/>
                </a:solidFill>
                <a:latin typeface="Arial" panose="020B0604020202020204" pitchFamily="34" charset="0"/>
              </a:rPr>
              <a:t>wisdom-of-practice scholarship</a:t>
            </a:r>
            <a:r>
              <a:rPr lang="en-US" dirty="0">
                <a:solidFill>
                  <a:srgbClr val="000000"/>
                </a:solidFill>
                <a:latin typeface="Arial" panose="020B0604020202020204" pitchFamily="34" charset="0"/>
              </a:rPr>
              <a:t>, includes the experiences of teachers. Examples of wisdom-of-practice scholarship are </a:t>
            </a:r>
          </a:p>
          <a:p>
            <a:pPr lvl="1">
              <a:spcBef>
                <a:spcPts val="0"/>
              </a:spcBef>
            </a:pPr>
            <a:r>
              <a:rPr lang="en-US" dirty="0">
                <a:solidFill>
                  <a:srgbClr val="000000"/>
                </a:solidFill>
                <a:latin typeface="Arial" panose="020B0604020202020204" pitchFamily="34" charset="0"/>
              </a:rPr>
              <a:t>personal accounts of change</a:t>
            </a:r>
          </a:p>
          <a:p>
            <a:pPr lvl="1">
              <a:spcBef>
                <a:spcPts val="0"/>
              </a:spcBef>
            </a:pPr>
            <a:r>
              <a:rPr lang="en-US" dirty="0">
                <a:solidFill>
                  <a:srgbClr val="000000"/>
                </a:solidFill>
                <a:latin typeface="Arial" panose="020B0604020202020204" pitchFamily="34" charset="0"/>
              </a:rPr>
              <a:t>recommended practices reports</a:t>
            </a:r>
          </a:p>
          <a:p>
            <a:pPr lvl="1">
              <a:spcBef>
                <a:spcPts val="0"/>
              </a:spcBef>
            </a:pPr>
            <a:r>
              <a:rPr lang="en-US" dirty="0">
                <a:solidFill>
                  <a:srgbClr val="000000"/>
                </a:solidFill>
                <a:latin typeface="Arial" panose="020B0604020202020204" pitchFamily="34" charset="0"/>
              </a:rPr>
              <a:t>recommended content reports</a:t>
            </a:r>
          </a:p>
          <a:p>
            <a:pPr lvl="1">
              <a:spcBef>
                <a:spcPts val="0"/>
              </a:spcBef>
            </a:pPr>
            <a:r>
              <a:rPr lang="en-US" dirty="0">
                <a:solidFill>
                  <a:srgbClr val="000000"/>
                </a:solidFill>
                <a:latin typeface="Arial" panose="020B0604020202020204" pitchFamily="34" charset="0"/>
              </a:rPr>
              <a:t>personal narratives. </a:t>
            </a:r>
            <a:endParaRPr lang="en-US" dirty="0"/>
          </a:p>
          <a:p>
            <a:pPr>
              <a:spcBef>
                <a:spcPts val="0"/>
              </a:spcBef>
            </a:pPr>
            <a:endParaRPr lang="en-US" dirty="0">
              <a:solidFill>
                <a:srgbClr val="000000"/>
              </a:solidFill>
              <a:latin typeface="Arial" panose="020B0604020202020204" pitchFamily="34" charset="0"/>
            </a:endParaRPr>
          </a:p>
          <a:p>
            <a:pPr>
              <a:spcBef>
                <a:spcPts val="0"/>
              </a:spcBef>
            </a:pPr>
            <a:r>
              <a:rPr lang="en-US" dirty="0">
                <a:solidFill>
                  <a:srgbClr val="000000"/>
                </a:solidFill>
                <a:latin typeface="Arial" panose="020B0604020202020204" pitchFamily="34" charset="0"/>
              </a:rPr>
              <a:t>The second, </a:t>
            </a:r>
            <a:r>
              <a:rPr lang="en-US" b="1" dirty="0">
                <a:solidFill>
                  <a:srgbClr val="BA0C2F"/>
                </a:solidFill>
                <a:latin typeface="Arial" panose="020B0604020202020204" pitchFamily="34" charset="0"/>
              </a:rPr>
              <a:t>research scholarship</a:t>
            </a:r>
            <a:r>
              <a:rPr lang="en-US" dirty="0">
                <a:solidFill>
                  <a:srgbClr val="000000"/>
                </a:solidFill>
                <a:latin typeface="Arial" panose="020B0604020202020204" pitchFamily="34" charset="0"/>
              </a:rPr>
              <a:t>, varies widely but can include quantitative investigations, qualitative studies, and descriptive research.</a:t>
            </a:r>
          </a:p>
          <a:p>
            <a:pPr>
              <a:spcBef>
                <a:spcPts val="0"/>
              </a:spcBef>
            </a:pPr>
            <a:endParaRPr lang="en-US" dirty="0">
              <a:solidFill>
                <a:srgbClr val="000000"/>
              </a:solidFill>
              <a:latin typeface="Arial" panose="020B0604020202020204" pitchFamily="34" charset="0"/>
            </a:endParaRPr>
          </a:p>
          <a:p>
            <a:pPr marL="0" indent="0" algn="r">
              <a:spcBef>
                <a:spcPts val="0"/>
              </a:spcBef>
              <a:buNone/>
            </a:pPr>
            <a:r>
              <a:rPr lang="en-US" i="1" dirty="0">
                <a:solidFill>
                  <a:srgbClr val="000000"/>
                </a:solidFill>
                <a:latin typeface="Arial" panose="020B0604020202020204" pitchFamily="34" charset="0"/>
              </a:rPr>
              <a:t>Weimer (2006)</a:t>
            </a:r>
            <a:endParaRPr lang="en-US" i="1" dirty="0"/>
          </a:p>
          <a:p>
            <a:endParaRPr lang="en-US" dirty="0"/>
          </a:p>
        </p:txBody>
      </p:sp>
      <p:sp>
        <p:nvSpPr>
          <p:cNvPr id="3" name="Title 2">
            <a:extLst>
              <a:ext uri="{FF2B5EF4-FFF2-40B4-BE49-F238E27FC236}">
                <a16:creationId xmlns:a16="http://schemas.microsoft.com/office/drawing/2014/main" id="{3D81AF7D-EBBC-6DD7-EEA6-CB621110B58B}"/>
              </a:ext>
            </a:extLst>
          </p:cNvPr>
          <p:cNvSpPr>
            <a:spLocks noGrp="1"/>
          </p:cNvSpPr>
          <p:nvPr>
            <p:ph type="title"/>
          </p:nvPr>
        </p:nvSpPr>
        <p:spPr/>
        <p:txBody>
          <a:bodyPr/>
          <a:lstStyle/>
          <a:p>
            <a:r>
              <a:rPr lang="en-US" dirty="0"/>
              <a:t>Categories of SoTL</a:t>
            </a:r>
          </a:p>
        </p:txBody>
      </p:sp>
      <p:sp>
        <p:nvSpPr>
          <p:cNvPr id="4" name="TextBox 3">
            <a:extLst>
              <a:ext uri="{FF2B5EF4-FFF2-40B4-BE49-F238E27FC236}">
                <a16:creationId xmlns:a16="http://schemas.microsoft.com/office/drawing/2014/main" id="{A29F673C-6E3C-95B2-FA1E-11731F912F93}"/>
              </a:ext>
            </a:extLst>
          </p:cNvPr>
          <p:cNvSpPr txBox="1"/>
          <p:nvPr/>
        </p:nvSpPr>
        <p:spPr>
          <a:xfrm>
            <a:off x="1755648" y="6019800"/>
            <a:ext cx="1353312" cy="417576"/>
          </a:xfrm>
          <a:prstGeom prst="rect">
            <a:avLst/>
          </a:prstGeom>
        </p:spPr>
        <p:txBody>
          <a:bodyPr spcFirstLastPara="1" vert="horz" wrap="square" lIns="121900" tIns="121900" rIns="121900" bIns="121900" rtlCol="0" anchor="t" anchorCtr="0">
            <a:noAutofit/>
          </a:bodyPr>
          <a:lstStyle/>
          <a:p>
            <a:pPr marL="0" indent="0" algn="l">
              <a:buNone/>
            </a:pPr>
            <a:r>
              <a:rPr lang="en-US" sz="2400" b="1" i="1" dirty="0">
                <a:solidFill>
                  <a:srgbClr val="AA9767"/>
                </a:solidFill>
              </a:rPr>
              <a:t>ESTL ‘12</a:t>
            </a:r>
          </a:p>
        </p:txBody>
      </p:sp>
    </p:spTree>
    <p:extLst>
      <p:ext uri="{BB962C8B-B14F-4D97-AF65-F5344CB8AC3E}">
        <p14:creationId xmlns:p14="http://schemas.microsoft.com/office/powerpoint/2010/main" val="631485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9C013-E6FD-D515-3695-71BAB355DF76}"/>
              </a:ext>
            </a:extLst>
          </p:cNvPr>
          <p:cNvSpPr>
            <a:spLocks noGrp="1"/>
          </p:cNvSpPr>
          <p:nvPr>
            <p:ph sz="quarter" idx="11"/>
          </p:nvPr>
        </p:nvSpPr>
        <p:spPr>
          <a:xfrm>
            <a:off x="5029200" y="243840"/>
            <a:ext cx="6781800" cy="5775960"/>
          </a:xfrm>
        </p:spPr>
        <p:txBody>
          <a:bodyPr>
            <a:noAutofit/>
          </a:bodyPr>
          <a:lstStyle/>
          <a:p>
            <a:pPr marL="0" indent="0">
              <a:spcBef>
                <a:spcPts val="0"/>
              </a:spcBef>
              <a:spcAft>
                <a:spcPts val="600"/>
              </a:spcAft>
              <a:buNone/>
            </a:pPr>
            <a:r>
              <a:rPr lang="en-US" sz="2400" dirty="0">
                <a:solidFill>
                  <a:srgbClr val="000000"/>
                </a:solidFill>
                <a:latin typeface="Arial" panose="020B0604020202020204" pitchFamily="34" charset="0"/>
              </a:rPr>
              <a:t>1. </a:t>
            </a:r>
            <a:r>
              <a:rPr lang="en-US" sz="2400" b="1" dirty="0">
                <a:solidFill>
                  <a:srgbClr val="BA0C2F"/>
                </a:solidFill>
                <a:latin typeface="Arial" panose="020B0604020202020204" pitchFamily="34" charset="0"/>
              </a:rPr>
              <a:t>Reports of particular classes </a:t>
            </a:r>
            <a:r>
              <a:rPr lang="en-US" sz="2400" dirty="0">
                <a:solidFill>
                  <a:srgbClr val="000000"/>
                </a:solidFill>
                <a:latin typeface="Arial" panose="020B0604020202020204" pitchFamily="34" charset="0"/>
              </a:rPr>
              <a:t>include essays of “expert knowledge” about what worked. </a:t>
            </a:r>
          </a:p>
          <a:p>
            <a:pPr marL="0" indent="0">
              <a:spcBef>
                <a:spcPts val="0"/>
              </a:spcBef>
              <a:spcAft>
                <a:spcPts val="600"/>
              </a:spcAft>
              <a:buNone/>
            </a:pPr>
            <a:r>
              <a:rPr lang="en-US" sz="2400" dirty="0">
                <a:solidFill>
                  <a:srgbClr val="000000"/>
                </a:solidFill>
                <a:latin typeface="Arial" panose="020B0604020202020204" pitchFamily="34" charset="0"/>
              </a:rPr>
              <a:t>2. </a:t>
            </a:r>
            <a:r>
              <a:rPr lang="en-US" sz="2400" b="1" dirty="0">
                <a:solidFill>
                  <a:srgbClr val="BA0C2F"/>
                </a:solidFill>
                <a:latin typeface="Arial" panose="020B0604020202020204" pitchFamily="34" charset="0"/>
              </a:rPr>
              <a:t>Reflection on several years of teaching</a:t>
            </a:r>
            <a:r>
              <a:rPr lang="en-US" sz="2400" dirty="0">
                <a:solidFill>
                  <a:srgbClr val="000000"/>
                </a:solidFill>
                <a:latin typeface="Arial" panose="020B0604020202020204" pitchFamily="34" charset="0"/>
              </a:rPr>
              <a:t>, informed by other SoTL work includes </a:t>
            </a:r>
          </a:p>
          <a:p>
            <a:pPr>
              <a:spcBef>
                <a:spcPts val="0"/>
              </a:spcBef>
              <a:spcAft>
                <a:spcPts val="600"/>
              </a:spcAft>
            </a:pPr>
            <a:r>
              <a:rPr lang="en-US" sz="2400" dirty="0">
                <a:solidFill>
                  <a:srgbClr val="000000"/>
                </a:solidFill>
                <a:latin typeface="Arial" panose="020B0604020202020204" pitchFamily="34" charset="0"/>
              </a:rPr>
              <a:t>essays developing good ideas</a:t>
            </a:r>
          </a:p>
          <a:p>
            <a:pPr>
              <a:spcBef>
                <a:spcPts val="0"/>
              </a:spcBef>
              <a:spcAft>
                <a:spcPts val="600"/>
              </a:spcAft>
            </a:pPr>
            <a:r>
              <a:rPr lang="en-US" sz="2400" dirty="0">
                <a:solidFill>
                  <a:srgbClr val="000000"/>
                </a:solidFill>
                <a:latin typeface="Arial" panose="020B0604020202020204" pitchFamily="34" charset="0"/>
              </a:rPr>
              <a:t>summaries of expert knowledge gained by self-reflection and experimentation</a:t>
            </a:r>
          </a:p>
          <a:p>
            <a:pPr>
              <a:spcBef>
                <a:spcPts val="0"/>
              </a:spcBef>
              <a:spcAft>
                <a:spcPts val="600"/>
              </a:spcAft>
            </a:pPr>
            <a:r>
              <a:rPr lang="en-US" sz="2400" dirty="0">
                <a:solidFill>
                  <a:srgbClr val="000000"/>
                </a:solidFill>
                <a:latin typeface="Arial" panose="020B0604020202020204" pitchFamily="34" charset="0"/>
              </a:rPr>
              <a:t>integration of larger frameworks into classroom and curriculum practice. </a:t>
            </a:r>
            <a:endParaRPr lang="en-US" sz="2400" dirty="0"/>
          </a:p>
          <a:p>
            <a:pPr marL="0" indent="0">
              <a:spcBef>
                <a:spcPts val="0"/>
              </a:spcBef>
              <a:spcAft>
                <a:spcPts val="600"/>
              </a:spcAft>
              <a:buNone/>
            </a:pPr>
            <a:r>
              <a:rPr lang="en-US" sz="2400" dirty="0">
                <a:solidFill>
                  <a:srgbClr val="000000"/>
                </a:solidFill>
                <a:latin typeface="Arial" panose="020B0604020202020204" pitchFamily="34" charset="0"/>
              </a:rPr>
              <a:t>3. Larger Contexts</a:t>
            </a:r>
            <a:r>
              <a:rPr lang="en-US" sz="2400" b="1" dirty="0">
                <a:solidFill>
                  <a:srgbClr val="BA0C2F"/>
                </a:solidFill>
                <a:latin typeface="Arial" panose="020B0604020202020204" pitchFamily="34" charset="0"/>
              </a:rPr>
              <a:t>: Comparison of Courses and Comparisons of Student Change Across Time </a:t>
            </a:r>
            <a:r>
              <a:rPr lang="en-US" sz="2400" dirty="0">
                <a:solidFill>
                  <a:srgbClr val="000000"/>
                </a:solidFill>
                <a:latin typeface="Arial" panose="020B0604020202020204" pitchFamily="34" charset="0"/>
              </a:rPr>
              <a:t>(qualitative and quantitative changes) </a:t>
            </a:r>
            <a:endParaRPr lang="en-US" sz="2400" dirty="0"/>
          </a:p>
          <a:p>
            <a:pPr marL="0" indent="0">
              <a:spcBef>
                <a:spcPts val="0"/>
              </a:spcBef>
              <a:spcAft>
                <a:spcPts val="600"/>
              </a:spcAft>
              <a:buNone/>
            </a:pPr>
            <a:r>
              <a:rPr lang="en-US" sz="2400" dirty="0">
                <a:solidFill>
                  <a:srgbClr val="000000"/>
                </a:solidFill>
                <a:latin typeface="Arial" panose="020B0604020202020204" pitchFamily="34" charset="0"/>
              </a:rPr>
              <a:t>4. </a:t>
            </a:r>
            <a:r>
              <a:rPr lang="en-US" sz="2400" b="1" dirty="0">
                <a:solidFill>
                  <a:srgbClr val="BA0C2F"/>
                </a:solidFill>
                <a:latin typeface="Arial" panose="020B0604020202020204" pitchFamily="34" charset="0"/>
              </a:rPr>
              <a:t>Learning Science </a:t>
            </a:r>
            <a:r>
              <a:rPr lang="en-US" sz="2400" dirty="0">
                <a:solidFill>
                  <a:srgbClr val="000000"/>
                </a:solidFill>
                <a:latin typeface="Arial" panose="020B0604020202020204" pitchFamily="34" charset="0"/>
              </a:rPr>
              <a:t>refers to the body of work that exists in human and animal learning. </a:t>
            </a:r>
            <a:endParaRPr lang="en-US" sz="2400" dirty="0"/>
          </a:p>
          <a:p>
            <a:pPr marL="0" indent="0">
              <a:spcBef>
                <a:spcPts val="0"/>
              </a:spcBef>
              <a:spcAft>
                <a:spcPts val="600"/>
              </a:spcAft>
              <a:buNone/>
            </a:pPr>
            <a:r>
              <a:rPr lang="en-US" sz="2400" dirty="0">
                <a:solidFill>
                  <a:srgbClr val="000000"/>
                </a:solidFill>
                <a:latin typeface="Arial" panose="020B0604020202020204" pitchFamily="34" charset="0"/>
              </a:rPr>
              <a:t>5. Summaries and </a:t>
            </a:r>
            <a:r>
              <a:rPr lang="en-US" sz="2400" b="1" dirty="0">
                <a:solidFill>
                  <a:srgbClr val="BA0C2F"/>
                </a:solidFill>
                <a:latin typeface="Arial" panose="020B0604020202020204" pitchFamily="34" charset="0"/>
              </a:rPr>
              <a:t>Analysis of Sets of Prior Studies </a:t>
            </a:r>
          </a:p>
          <a:p>
            <a:pPr marL="457200" lvl="1" indent="0">
              <a:spcBef>
                <a:spcPts val="0"/>
              </a:spcBef>
              <a:buNone/>
            </a:pPr>
            <a:r>
              <a:rPr lang="en-US" i="1" dirty="0">
                <a:solidFill>
                  <a:srgbClr val="000000"/>
                </a:solidFill>
                <a:latin typeface="Arial" panose="020B0604020202020204" pitchFamily="34" charset="0"/>
              </a:rPr>
              <a:t>				Craig Nelson (2003)</a:t>
            </a:r>
            <a:br>
              <a:rPr lang="en-US" sz="2400" dirty="0"/>
            </a:br>
            <a:endParaRPr lang="en-US" sz="2400" dirty="0"/>
          </a:p>
          <a:p>
            <a:endParaRPr lang="en-US" sz="2400" dirty="0"/>
          </a:p>
        </p:txBody>
      </p:sp>
      <p:sp>
        <p:nvSpPr>
          <p:cNvPr id="3" name="Title 2">
            <a:extLst>
              <a:ext uri="{FF2B5EF4-FFF2-40B4-BE49-F238E27FC236}">
                <a16:creationId xmlns:a16="http://schemas.microsoft.com/office/drawing/2014/main" id="{846D09CD-833D-E7F2-FCCC-942A5C5044CA}"/>
              </a:ext>
            </a:extLst>
          </p:cNvPr>
          <p:cNvSpPr>
            <a:spLocks noGrp="1"/>
          </p:cNvSpPr>
          <p:nvPr>
            <p:ph type="title"/>
          </p:nvPr>
        </p:nvSpPr>
        <p:spPr/>
        <p:txBody>
          <a:bodyPr/>
          <a:lstStyle/>
          <a:p>
            <a:r>
              <a:rPr lang="en-US" dirty="0">
                <a:latin typeface="Arial" panose="020B0604020202020204" pitchFamily="34" charset="0"/>
              </a:rPr>
              <a:t>5 Genres of SoTL</a:t>
            </a:r>
            <a:endParaRPr lang="en-US" dirty="0"/>
          </a:p>
        </p:txBody>
      </p:sp>
      <p:sp>
        <p:nvSpPr>
          <p:cNvPr id="14" name="TextBox 13">
            <a:extLst>
              <a:ext uri="{FF2B5EF4-FFF2-40B4-BE49-F238E27FC236}">
                <a16:creationId xmlns:a16="http://schemas.microsoft.com/office/drawing/2014/main" id="{159804CB-A449-8A09-7BEC-093E2474E5D5}"/>
              </a:ext>
            </a:extLst>
          </p:cNvPr>
          <p:cNvSpPr txBox="1"/>
          <p:nvPr/>
        </p:nvSpPr>
        <p:spPr>
          <a:xfrm>
            <a:off x="1755648" y="6019800"/>
            <a:ext cx="1353312" cy="417576"/>
          </a:xfrm>
          <a:prstGeom prst="rect">
            <a:avLst/>
          </a:prstGeom>
        </p:spPr>
        <p:txBody>
          <a:bodyPr spcFirstLastPara="1" vert="horz" wrap="square" lIns="121900" tIns="121900" rIns="121900" bIns="121900" rtlCol="0" anchor="t" anchorCtr="0">
            <a:noAutofit/>
          </a:bodyPr>
          <a:lstStyle/>
          <a:p>
            <a:pPr marL="0" indent="0" algn="l">
              <a:buNone/>
            </a:pPr>
            <a:r>
              <a:rPr lang="en-US" sz="2400" b="1" i="1" dirty="0">
                <a:solidFill>
                  <a:srgbClr val="AA9767"/>
                </a:solidFill>
              </a:rPr>
              <a:t>ESTL ‘12</a:t>
            </a:r>
          </a:p>
        </p:txBody>
      </p:sp>
    </p:spTree>
    <p:extLst>
      <p:ext uri="{BB962C8B-B14F-4D97-AF65-F5344CB8AC3E}">
        <p14:creationId xmlns:p14="http://schemas.microsoft.com/office/powerpoint/2010/main" val="401020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88182-7CD4-9EBB-C022-7778875B0966}"/>
              </a:ext>
            </a:extLst>
          </p:cNvPr>
          <p:cNvSpPr>
            <a:spLocks noGrp="1"/>
          </p:cNvSpPr>
          <p:nvPr>
            <p:ph sz="quarter" idx="11"/>
          </p:nvPr>
        </p:nvSpPr>
        <p:spPr>
          <a:xfrm>
            <a:off x="4993105" y="269823"/>
            <a:ext cx="6781800" cy="5006339"/>
          </a:xfrm>
        </p:spPr>
        <p:txBody>
          <a:bodyPr>
            <a:noAutofit/>
          </a:bodyPr>
          <a:lstStyle/>
          <a:p>
            <a:r>
              <a:rPr lang="en-US" sz="2400" dirty="0"/>
              <a:t>“Does Your iPod Have a Soul? The Generation of Random Numbers," </a:t>
            </a:r>
          </a:p>
          <a:p>
            <a:pPr marL="457200" lvl="1" indent="0">
              <a:buNone/>
            </a:pPr>
            <a:r>
              <a:rPr lang="en-US" sz="2000" b="1" i="1" dirty="0"/>
              <a:t>Decision Sciences Journal of Innovative Education</a:t>
            </a:r>
            <a:r>
              <a:rPr lang="en-US" sz="2000" dirty="0"/>
              <a:t>, Vol. 5, No. 1, Jan 2007, pp. 169 – 177.</a:t>
            </a:r>
          </a:p>
          <a:p>
            <a:r>
              <a:rPr lang="en-US" sz="2400" dirty="0"/>
              <a:t>Responses from 12 Authors to the Article on 'Do Business Schools Have a Role in the Current Financial Crisis?’. </a:t>
            </a:r>
          </a:p>
          <a:p>
            <a:pPr marL="457200" lvl="1" indent="0">
              <a:buNone/>
            </a:pPr>
            <a:r>
              <a:rPr lang="en-US" sz="2000" b="1" i="1" dirty="0"/>
              <a:t>Decision Sciences Journal of Innovative Education</a:t>
            </a:r>
            <a:r>
              <a:rPr lang="en-US" sz="2000" i="1" dirty="0"/>
              <a:t>, 2009, 7</a:t>
            </a:r>
            <a:r>
              <a:rPr lang="en-US" sz="2000" dirty="0"/>
              <a:t>(2), 340-341.</a:t>
            </a:r>
          </a:p>
          <a:p>
            <a:r>
              <a:rPr lang="en-US" sz="2400" dirty="0"/>
              <a:t>Employing Introductory Statistics Students at 'Stats Dairy’. </a:t>
            </a:r>
          </a:p>
          <a:p>
            <a:pPr marL="457200" lvl="1" indent="0">
              <a:buNone/>
            </a:pPr>
            <a:r>
              <a:rPr lang="en-US" sz="2000" b="1" i="1" dirty="0"/>
              <a:t>Teaching Statistics: An International Journal for Teachers</a:t>
            </a:r>
            <a:r>
              <a:rPr lang="en-US" sz="2000" i="1" dirty="0"/>
              <a:t>, 2011, 33</a:t>
            </a:r>
            <a:r>
              <a:rPr lang="en-US" sz="2000" dirty="0"/>
              <a:t>(3), 78-80.</a:t>
            </a:r>
          </a:p>
          <a:p>
            <a:r>
              <a:rPr lang="en-US" sz="2400" dirty="0" err="1"/>
              <a:t>iTeaching</a:t>
            </a:r>
            <a:r>
              <a:rPr lang="en-US" sz="2400" dirty="0"/>
              <a:t>: Using an iPad to Go Green While Supporting Teaching Efficiency. </a:t>
            </a:r>
          </a:p>
          <a:p>
            <a:pPr marL="457200" lvl="1" indent="0">
              <a:buNone/>
            </a:pPr>
            <a:r>
              <a:rPr lang="en-US" sz="2000" b="1" i="1" dirty="0"/>
              <a:t>Business Education Innovation Journal</a:t>
            </a:r>
            <a:r>
              <a:rPr lang="en-US" sz="2000" i="1" dirty="0"/>
              <a:t>, 2012, 4</a:t>
            </a:r>
            <a:r>
              <a:rPr lang="en-US" sz="2000" dirty="0"/>
              <a:t>(2), 44-49.</a:t>
            </a:r>
          </a:p>
          <a:p>
            <a:endParaRPr lang="en-US" sz="2400" dirty="0"/>
          </a:p>
        </p:txBody>
      </p:sp>
      <p:sp>
        <p:nvSpPr>
          <p:cNvPr id="3" name="Title 2">
            <a:extLst>
              <a:ext uri="{FF2B5EF4-FFF2-40B4-BE49-F238E27FC236}">
                <a16:creationId xmlns:a16="http://schemas.microsoft.com/office/drawing/2014/main" id="{6FBA7F84-9B7A-4BCE-BEDD-21CE9478BDCF}"/>
              </a:ext>
            </a:extLst>
          </p:cNvPr>
          <p:cNvSpPr>
            <a:spLocks noGrp="1"/>
          </p:cNvSpPr>
          <p:nvPr>
            <p:ph type="title"/>
          </p:nvPr>
        </p:nvSpPr>
        <p:spPr/>
        <p:txBody>
          <a:bodyPr/>
          <a:lstStyle/>
          <a:p>
            <a:r>
              <a:rPr lang="en-US" dirty="0"/>
              <a:t>My SoTL Journey</a:t>
            </a:r>
          </a:p>
        </p:txBody>
      </p:sp>
    </p:spTree>
    <p:extLst>
      <p:ext uri="{BB962C8B-B14F-4D97-AF65-F5344CB8AC3E}">
        <p14:creationId xmlns:p14="http://schemas.microsoft.com/office/powerpoint/2010/main" val="404028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1BA0BE-08EB-C68C-954C-8D36DBA8F2BE}"/>
              </a:ext>
            </a:extLst>
          </p:cNvPr>
          <p:cNvSpPr>
            <a:spLocks noGrp="1"/>
          </p:cNvSpPr>
          <p:nvPr>
            <p:ph sz="quarter" idx="11"/>
          </p:nvPr>
        </p:nvSpPr>
        <p:spPr>
          <a:xfrm>
            <a:off x="5029200" y="467591"/>
            <a:ext cx="6781800" cy="5552209"/>
          </a:xfrm>
        </p:spPr>
        <p:txBody>
          <a:bodyPr>
            <a:normAutofit/>
          </a:bodyPr>
          <a:lstStyle/>
          <a:p>
            <a:r>
              <a:rPr lang="en-US" dirty="0"/>
              <a:t>Balancing Programming/Coding and Advanced Predictive Modeling Topics</a:t>
            </a:r>
          </a:p>
          <a:p>
            <a:pPr lvl="1"/>
            <a:r>
              <a:rPr lang="en-US" dirty="0"/>
              <a:t>The Course (Topics Covered)</a:t>
            </a:r>
          </a:p>
          <a:p>
            <a:pPr lvl="1"/>
            <a:r>
              <a:rPr lang="en-US" dirty="0"/>
              <a:t>Approach to Programming</a:t>
            </a:r>
          </a:p>
          <a:p>
            <a:pPr lvl="1"/>
            <a:r>
              <a:rPr lang="en-US" dirty="0"/>
              <a:t>Study Results from Summer 22</a:t>
            </a:r>
          </a:p>
          <a:p>
            <a:pPr marL="457200" lvl="1" indent="0">
              <a:buNone/>
            </a:pPr>
            <a:endParaRPr lang="en-US" dirty="0"/>
          </a:p>
          <a:p>
            <a:r>
              <a:rPr lang="en-US" dirty="0"/>
              <a:t>BREAK</a:t>
            </a:r>
          </a:p>
          <a:p>
            <a:pPr marL="0" indent="0">
              <a:buNone/>
            </a:pPr>
            <a:endParaRPr lang="en-US" dirty="0"/>
          </a:p>
          <a:p>
            <a:r>
              <a:rPr lang="en-US" dirty="0"/>
              <a:t>Scholarship of Teaching and Learning (SoTL)</a:t>
            </a:r>
          </a:p>
          <a:p>
            <a:pPr lvl="1"/>
            <a:r>
              <a:rPr lang="en-US" dirty="0"/>
              <a:t>Definitions</a:t>
            </a:r>
          </a:p>
          <a:p>
            <a:pPr lvl="1"/>
            <a:r>
              <a:rPr lang="en-US" dirty="0"/>
              <a:t>Motivation</a:t>
            </a:r>
          </a:p>
          <a:p>
            <a:pPr lvl="1"/>
            <a:r>
              <a:rPr lang="en-US" dirty="0"/>
              <a:t>Getting Started</a:t>
            </a:r>
          </a:p>
          <a:p>
            <a:pPr lvl="1"/>
            <a:endParaRPr lang="en-US" dirty="0"/>
          </a:p>
        </p:txBody>
      </p:sp>
      <p:sp>
        <p:nvSpPr>
          <p:cNvPr id="5" name="Title 4">
            <a:extLst>
              <a:ext uri="{FF2B5EF4-FFF2-40B4-BE49-F238E27FC236}">
                <a16:creationId xmlns:a16="http://schemas.microsoft.com/office/drawing/2014/main" id="{F4CADF32-085B-D7B9-3C87-0FCCBA2D9BC4}"/>
              </a:ext>
            </a:extLst>
          </p:cNvPr>
          <p:cNvSpPr>
            <a:spLocks noGrp="1"/>
          </p:cNvSpPr>
          <p:nvPr>
            <p:ph type="title"/>
          </p:nvPr>
        </p:nvSpPr>
        <p:spPr>
          <a:xfrm>
            <a:off x="381000" y="2561472"/>
            <a:ext cx="3656635" cy="1458119"/>
          </a:xfrm>
        </p:spPr>
        <p:txBody>
          <a:bodyPr/>
          <a:lstStyle/>
          <a:p>
            <a:r>
              <a:rPr lang="en-US" dirty="0">
                <a:solidFill>
                  <a:schemeClr val="bg1"/>
                </a:solidFill>
              </a:rPr>
              <a:t>Goals for Today</a:t>
            </a:r>
          </a:p>
        </p:txBody>
      </p:sp>
    </p:spTree>
    <p:extLst>
      <p:ext uri="{BB962C8B-B14F-4D97-AF65-F5344CB8AC3E}">
        <p14:creationId xmlns:p14="http://schemas.microsoft.com/office/powerpoint/2010/main" val="2752425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B2880E8-009E-0A19-111E-D93BD67A4193}"/>
              </a:ext>
            </a:extLst>
          </p:cNvPr>
          <p:cNvSpPr>
            <a:spLocks noGrp="1"/>
          </p:cNvSpPr>
          <p:nvPr>
            <p:ph type="body" sz="quarter" idx="10"/>
          </p:nvPr>
        </p:nvSpPr>
        <p:spPr/>
        <p:txBody>
          <a:bodyPr>
            <a:noAutofit/>
          </a:bodyPr>
          <a:lstStyle/>
          <a:p>
            <a:r>
              <a:rPr lang="en-US" sz="3200" dirty="0"/>
              <a:t>Improves student learning because </a:t>
            </a:r>
          </a:p>
          <a:p>
            <a:pPr lvl="1"/>
            <a:r>
              <a:rPr lang="en-US" sz="2800" dirty="0"/>
              <a:t>it affects </a:t>
            </a:r>
            <a:r>
              <a:rPr lang="en-US" sz="2800" b="1" dirty="0">
                <a:solidFill>
                  <a:srgbClr val="BA0C2F"/>
                </a:solidFill>
              </a:rPr>
              <a:t>how faculty members think about teaching and learning opportunities </a:t>
            </a:r>
            <a:r>
              <a:rPr lang="en-US" sz="2800" dirty="0"/>
              <a:t>for their students. </a:t>
            </a:r>
          </a:p>
          <a:p>
            <a:r>
              <a:rPr lang="en-US" sz="3200" dirty="0"/>
              <a:t>Contributions to the field of teaching are improved and enhanced. </a:t>
            </a:r>
          </a:p>
          <a:p>
            <a:r>
              <a:rPr lang="en-US" sz="3200" b="1" dirty="0">
                <a:solidFill>
                  <a:srgbClr val="BA0C2F"/>
                </a:solidFill>
              </a:rPr>
              <a:t>Enriches one’s experiences as a teacher</a:t>
            </a:r>
          </a:p>
          <a:p>
            <a:pPr marL="0" indent="0" algn="r">
              <a:buNone/>
            </a:pPr>
            <a:r>
              <a:rPr lang="en-US" i="1" dirty="0"/>
              <a:t>Chism (2008)</a:t>
            </a:r>
          </a:p>
        </p:txBody>
      </p:sp>
      <p:sp>
        <p:nvSpPr>
          <p:cNvPr id="6" name="Title 5">
            <a:extLst>
              <a:ext uri="{FF2B5EF4-FFF2-40B4-BE49-F238E27FC236}">
                <a16:creationId xmlns:a16="http://schemas.microsoft.com/office/drawing/2014/main" id="{1BD89C69-785B-664B-ABD9-DA8619ACE5CE}"/>
              </a:ext>
            </a:extLst>
          </p:cNvPr>
          <p:cNvSpPr>
            <a:spLocks noGrp="1"/>
          </p:cNvSpPr>
          <p:nvPr>
            <p:ph type="title"/>
          </p:nvPr>
        </p:nvSpPr>
        <p:spPr/>
        <p:txBody>
          <a:bodyPr>
            <a:noAutofit/>
          </a:bodyPr>
          <a:lstStyle/>
          <a:p>
            <a:r>
              <a:rPr lang="en-US" dirty="0"/>
              <a:t>Engaging in SoTL -</a:t>
            </a:r>
            <a:br>
              <a:rPr lang="en-US" dirty="0"/>
            </a:br>
            <a:r>
              <a:rPr lang="en-US" dirty="0"/>
              <a:t>3 Main Benefits</a:t>
            </a:r>
          </a:p>
        </p:txBody>
      </p:sp>
      <p:sp>
        <p:nvSpPr>
          <p:cNvPr id="4" name="TextBox 3">
            <a:extLst>
              <a:ext uri="{FF2B5EF4-FFF2-40B4-BE49-F238E27FC236}">
                <a16:creationId xmlns:a16="http://schemas.microsoft.com/office/drawing/2014/main" id="{020B1365-B806-EA18-8163-0AA6B93FDCD2}"/>
              </a:ext>
            </a:extLst>
          </p:cNvPr>
          <p:cNvSpPr txBox="1"/>
          <p:nvPr/>
        </p:nvSpPr>
        <p:spPr>
          <a:xfrm>
            <a:off x="2438400" y="2197100"/>
            <a:ext cx="0" cy="0"/>
          </a:xfrm>
          <a:prstGeom prst="rect">
            <a:avLst/>
          </a:prstGeom>
        </p:spPr>
        <p:txBody>
          <a:bodyPr spcFirstLastPara="1" vert="horz" wrap="none" lIns="121900" tIns="121900" rIns="121900" bIns="121900" rtlCol="0" anchor="t" anchorCtr="0">
            <a:noAutofit/>
          </a:bodyPr>
          <a:lstStyle/>
          <a:p>
            <a:pPr marL="0" indent="0" algn="l">
              <a:buNone/>
            </a:pPr>
            <a:endParaRPr lang="en-US" sz="1600" b="1" dirty="0">
              <a:solidFill>
                <a:srgbClr val="AA9767"/>
              </a:solidFill>
            </a:endParaRPr>
          </a:p>
        </p:txBody>
      </p:sp>
      <p:sp>
        <p:nvSpPr>
          <p:cNvPr id="7" name="TextBox 6">
            <a:extLst>
              <a:ext uri="{FF2B5EF4-FFF2-40B4-BE49-F238E27FC236}">
                <a16:creationId xmlns:a16="http://schemas.microsoft.com/office/drawing/2014/main" id="{821F49E8-5707-D6FE-0F6C-D87E737EBBD8}"/>
              </a:ext>
            </a:extLst>
          </p:cNvPr>
          <p:cNvSpPr txBox="1"/>
          <p:nvPr/>
        </p:nvSpPr>
        <p:spPr>
          <a:xfrm>
            <a:off x="8493071" y="5750740"/>
            <a:ext cx="914400" cy="914400"/>
          </a:xfrm>
          <a:prstGeom prst="rect">
            <a:avLst/>
          </a:prstGeom>
        </p:spPr>
        <p:txBody>
          <a:bodyPr spcFirstLastPara="1" vert="horz" wrap="none" lIns="121900" tIns="121900" rIns="121900" bIns="121900" rtlCol="0" anchor="t" anchorCtr="0">
            <a:noAutofit/>
          </a:bodyPr>
          <a:lstStyle/>
          <a:p>
            <a:pPr marL="0" indent="0" algn="l">
              <a:buNone/>
            </a:pPr>
            <a:r>
              <a:rPr lang="en-US" sz="2800" b="1" dirty="0">
                <a:solidFill>
                  <a:srgbClr val="AA9767"/>
                </a:solidFill>
              </a:rPr>
              <a:t>ESTL ‘12</a:t>
            </a:r>
            <a:endParaRPr lang="en-US" sz="2800" b="1" i="1" dirty="0">
              <a:solidFill>
                <a:srgbClr val="AA9767"/>
              </a:solidFill>
            </a:endParaRPr>
          </a:p>
        </p:txBody>
      </p:sp>
      <p:pic>
        <p:nvPicPr>
          <p:cNvPr id="9" name="Graphic 8" descr="Smiling face outline with solid fill">
            <a:extLst>
              <a:ext uri="{FF2B5EF4-FFF2-40B4-BE49-F238E27FC236}">
                <a16:creationId xmlns:a16="http://schemas.microsoft.com/office/drawing/2014/main" id="{59F5B1A0-6A2C-61A8-ABF2-FE916A40DF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1742" y="4453758"/>
            <a:ext cx="914400" cy="914400"/>
          </a:xfrm>
          <a:prstGeom prst="rect">
            <a:avLst/>
          </a:prstGeom>
        </p:spPr>
      </p:pic>
    </p:spTree>
    <p:extLst>
      <p:ext uri="{BB962C8B-B14F-4D97-AF65-F5344CB8AC3E}">
        <p14:creationId xmlns:p14="http://schemas.microsoft.com/office/powerpoint/2010/main" val="151080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2250DB0-621E-0856-D539-1DB2F10CFBA7}"/>
              </a:ext>
            </a:extLst>
          </p:cNvPr>
          <p:cNvSpPr>
            <a:spLocks noGrp="1"/>
          </p:cNvSpPr>
          <p:nvPr>
            <p:ph sz="quarter" idx="11"/>
          </p:nvPr>
        </p:nvSpPr>
        <p:spPr/>
        <p:txBody>
          <a:bodyPr/>
          <a:lstStyle/>
          <a:p>
            <a:endParaRPr lang="en-US" dirty="0"/>
          </a:p>
        </p:txBody>
      </p:sp>
      <p:sp>
        <p:nvSpPr>
          <p:cNvPr id="4" name="Title 3">
            <a:extLst>
              <a:ext uri="{FF2B5EF4-FFF2-40B4-BE49-F238E27FC236}">
                <a16:creationId xmlns:a16="http://schemas.microsoft.com/office/drawing/2014/main" id="{5CD72B05-CF22-A843-1C74-A3F2E2402782}"/>
              </a:ext>
            </a:extLst>
          </p:cNvPr>
          <p:cNvSpPr>
            <a:spLocks noGrp="1"/>
          </p:cNvSpPr>
          <p:nvPr>
            <p:ph type="title"/>
          </p:nvPr>
        </p:nvSpPr>
        <p:spPr>
          <a:xfrm>
            <a:off x="592967" y="2308298"/>
            <a:ext cx="3656635" cy="1458119"/>
          </a:xfrm>
        </p:spPr>
        <p:txBody>
          <a:bodyPr/>
          <a:lstStyle/>
          <a:p>
            <a:r>
              <a:rPr lang="en-US" dirty="0"/>
              <a:t>Triple Dip!!</a:t>
            </a:r>
          </a:p>
        </p:txBody>
      </p:sp>
      <p:pic>
        <p:nvPicPr>
          <p:cNvPr id="7" name="Picture 6" descr="A bowl of chips and a glass of beer on a table&#10;&#10;Description automatically generated with medium confidence">
            <a:extLst>
              <a:ext uri="{FF2B5EF4-FFF2-40B4-BE49-F238E27FC236}">
                <a16:creationId xmlns:a16="http://schemas.microsoft.com/office/drawing/2014/main" id="{0FCA78FE-9482-33F2-1A84-5FE7BA4B8BE0}"/>
              </a:ext>
            </a:extLst>
          </p:cNvPr>
          <p:cNvPicPr>
            <a:picLocks noChangeAspect="1"/>
          </p:cNvPicPr>
          <p:nvPr/>
        </p:nvPicPr>
        <p:blipFill rotWithShape="1">
          <a:blip r:embed="rId3"/>
          <a:srcRect t="4457" r="-1" b="6526"/>
          <a:stretch/>
        </p:blipFill>
        <p:spPr>
          <a:xfrm>
            <a:off x="4900908" y="482088"/>
            <a:ext cx="7253616" cy="4293824"/>
          </a:xfrm>
          <a:prstGeom prst="rect">
            <a:avLst/>
          </a:prstGeom>
        </p:spPr>
      </p:pic>
      <p:sp>
        <p:nvSpPr>
          <p:cNvPr id="9" name="TextBox 8">
            <a:extLst>
              <a:ext uri="{FF2B5EF4-FFF2-40B4-BE49-F238E27FC236}">
                <a16:creationId xmlns:a16="http://schemas.microsoft.com/office/drawing/2014/main" id="{93CEB558-F2A9-F1B4-A39A-905DB005D238}"/>
              </a:ext>
            </a:extLst>
          </p:cNvPr>
          <p:cNvSpPr txBox="1"/>
          <p:nvPr/>
        </p:nvSpPr>
        <p:spPr>
          <a:xfrm>
            <a:off x="577398" y="3941655"/>
            <a:ext cx="3656635" cy="1938992"/>
          </a:xfrm>
          <a:prstGeom prst="rect">
            <a:avLst/>
          </a:prstGeom>
          <a:noFill/>
        </p:spPr>
        <p:txBody>
          <a:bodyPr wrap="square">
            <a:spAutoFit/>
          </a:bodyPr>
          <a:lstStyle/>
          <a:p>
            <a:r>
              <a:rPr lang="en-US" sz="2400" dirty="0">
                <a:solidFill>
                  <a:schemeClr val="bg1"/>
                </a:solidFill>
              </a:rPr>
              <a:t>An opportunity to triple-dip</a:t>
            </a:r>
          </a:p>
          <a:p>
            <a:pPr lvl="1"/>
            <a:r>
              <a:rPr lang="en-US" sz="2400" dirty="0">
                <a:solidFill>
                  <a:schemeClr val="bg1"/>
                </a:solidFill>
              </a:rPr>
              <a:t>Service</a:t>
            </a:r>
          </a:p>
          <a:p>
            <a:pPr lvl="1"/>
            <a:r>
              <a:rPr lang="en-US" sz="2400" dirty="0">
                <a:solidFill>
                  <a:schemeClr val="bg1"/>
                </a:solidFill>
              </a:rPr>
              <a:t>Research</a:t>
            </a:r>
          </a:p>
          <a:p>
            <a:pPr lvl="1"/>
            <a:r>
              <a:rPr lang="en-US" sz="2400" dirty="0">
                <a:solidFill>
                  <a:schemeClr val="bg1"/>
                </a:solidFill>
              </a:rPr>
              <a:t>Teaching</a:t>
            </a:r>
          </a:p>
          <a:p>
            <a:endParaRPr lang="en-US" sz="2400" dirty="0">
              <a:solidFill>
                <a:schemeClr val="bg1"/>
              </a:solidFill>
            </a:endParaRPr>
          </a:p>
        </p:txBody>
      </p:sp>
      <p:sp>
        <p:nvSpPr>
          <p:cNvPr id="12" name="TextBox 11">
            <a:extLst>
              <a:ext uri="{FF2B5EF4-FFF2-40B4-BE49-F238E27FC236}">
                <a16:creationId xmlns:a16="http://schemas.microsoft.com/office/drawing/2014/main" id="{CC503A87-8250-7E7E-A369-726113BC10C6}"/>
              </a:ext>
            </a:extLst>
          </p:cNvPr>
          <p:cNvSpPr txBox="1"/>
          <p:nvPr/>
        </p:nvSpPr>
        <p:spPr>
          <a:xfrm>
            <a:off x="2421285" y="6231123"/>
            <a:ext cx="2136099" cy="369332"/>
          </a:xfrm>
          <a:prstGeom prst="rect">
            <a:avLst/>
          </a:prstGeom>
          <a:noFill/>
        </p:spPr>
        <p:txBody>
          <a:bodyPr wrap="square">
            <a:spAutoFit/>
          </a:bodyPr>
          <a:lstStyle/>
          <a:p>
            <a:r>
              <a:rPr lang="en-US" sz="1800" b="1" dirty="0">
                <a:solidFill>
                  <a:srgbClr val="AA9767"/>
                </a:solidFill>
              </a:rPr>
              <a:t>Aaron Richmond </a:t>
            </a:r>
            <a:endParaRPr lang="en-US" dirty="0"/>
          </a:p>
        </p:txBody>
      </p:sp>
      <p:sp>
        <p:nvSpPr>
          <p:cNvPr id="13" name="TextBox 12">
            <a:extLst>
              <a:ext uri="{FF2B5EF4-FFF2-40B4-BE49-F238E27FC236}">
                <a16:creationId xmlns:a16="http://schemas.microsoft.com/office/drawing/2014/main" id="{A0CCF4F5-D2D5-D90E-6278-21DF8E447649}"/>
              </a:ext>
            </a:extLst>
          </p:cNvPr>
          <p:cNvSpPr txBox="1"/>
          <p:nvPr/>
        </p:nvSpPr>
        <p:spPr>
          <a:xfrm>
            <a:off x="5891134" y="4756665"/>
            <a:ext cx="5621311" cy="1843790"/>
          </a:xfrm>
          <a:prstGeom prst="rect">
            <a:avLst/>
          </a:prstGeom>
        </p:spPr>
        <p:txBody>
          <a:bodyPr spcFirstLastPara="1" vert="horz" wrap="square" lIns="121900" tIns="121900" rIns="121900" bIns="121900" rtlCol="0" anchor="t" anchorCtr="0">
            <a:noAutofit/>
          </a:bodyPr>
          <a:lstStyle/>
          <a:p>
            <a:pPr algn="ctr"/>
            <a:r>
              <a:rPr lang="en-US" sz="3600" dirty="0"/>
              <a:t>Improve Your Department and Institution</a:t>
            </a:r>
          </a:p>
          <a:p>
            <a:pPr marL="0" indent="0" algn="l">
              <a:buNone/>
            </a:pPr>
            <a:endParaRPr lang="en-US" sz="1600" b="1" dirty="0">
              <a:solidFill>
                <a:srgbClr val="AA9767"/>
              </a:solidFill>
            </a:endParaRPr>
          </a:p>
        </p:txBody>
      </p:sp>
    </p:spTree>
    <p:extLst>
      <p:ext uri="{BB962C8B-B14F-4D97-AF65-F5344CB8AC3E}">
        <p14:creationId xmlns:p14="http://schemas.microsoft.com/office/powerpoint/2010/main" val="306670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D81870-5CE2-776F-F3A7-B5889E121090}"/>
              </a:ext>
            </a:extLst>
          </p:cNvPr>
          <p:cNvSpPr>
            <a:spLocks noGrp="1"/>
          </p:cNvSpPr>
          <p:nvPr>
            <p:ph type="body" sz="quarter" idx="10"/>
          </p:nvPr>
        </p:nvSpPr>
        <p:spPr/>
        <p:txBody>
          <a:bodyPr>
            <a:noAutofit/>
          </a:bodyPr>
          <a:lstStyle/>
          <a:p>
            <a:r>
              <a:rPr lang="en-US" sz="2200" dirty="0"/>
              <a:t>State your </a:t>
            </a:r>
            <a:r>
              <a:rPr lang="en-US" sz="2200" b="1" dirty="0"/>
              <a:t>research question</a:t>
            </a:r>
            <a:r>
              <a:rPr lang="en-US" sz="2200" dirty="0"/>
              <a:t>.</a:t>
            </a:r>
          </a:p>
          <a:p>
            <a:r>
              <a:rPr lang="en-US" sz="2200" dirty="0">
                <a:solidFill>
                  <a:srgbClr val="000000"/>
                </a:solidFill>
              </a:rPr>
              <a:t>Identify the type of </a:t>
            </a:r>
            <a:r>
              <a:rPr lang="en-US" sz="2200" b="1" dirty="0">
                <a:solidFill>
                  <a:srgbClr val="000000"/>
                </a:solidFill>
              </a:rPr>
              <a:t>methodology</a:t>
            </a:r>
            <a:r>
              <a:rPr lang="en-US" sz="2200" dirty="0">
                <a:solidFill>
                  <a:srgbClr val="000000"/>
                </a:solidFill>
              </a:rPr>
              <a:t> you will use: qualitative, quantitative, or both.</a:t>
            </a:r>
          </a:p>
          <a:p>
            <a:r>
              <a:rPr lang="en-US" sz="2200" dirty="0">
                <a:solidFill>
                  <a:srgbClr val="000000"/>
                </a:solidFill>
              </a:rPr>
              <a:t>Will you do a </a:t>
            </a:r>
            <a:r>
              <a:rPr lang="en-US" sz="2200" b="1" dirty="0">
                <a:solidFill>
                  <a:srgbClr val="000000"/>
                </a:solidFill>
              </a:rPr>
              <a:t>pilot study</a:t>
            </a:r>
            <a:r>
              <a:rPr lang="en-US" sz="2200" dirty="0">
                <a:solidFill>
                  <a:srgbClr val="000000"/>
                </a:solidFill>
              </a:rPr>
              <a:t>?</a:t>
            </a:r>
          </a:p>
          <a:p>
            <a:r>
              <a:rPr lang="en-US" sz="2200" dirty="0">
                <a:solidFill>
                  <a:srgbClr val="000000"/>
                </a:solidFill>
              </a:rPr>
              <a:t>Identify your </a:t>
            </a:r>
            <a:r>
              <a:rPr lang="en-US" sz="2200" b="1" dirty="0">
                <a:solidFill>
                  <a:srgbClr val="000000"/>
                </a:solidFill>
              </a:rPr>
              <a:t>time frame</a:t>
            </a:r>
            <a:r>
              <a:rPr lang="en-US" sz="2200" dirty="0">
                <a:solidFill>
                  <a:srgbClr val="000000"/>
                </a:solidFill>
              </a:rPr>
              <a:t>.</a:t>
            </a:r>
          </a:p>
          <a:p>
            <a:r>
              <a:rPr lang="en-US" sz="2200" dirty="0">
                <a:solidFill>
                  <a:srgbClr val="000000"/>
                </a:solidFill>
              </a:rPr>
              <a:t>Identify the </a:t>
            </a:r>
            <a:r>
              <a:rPr lang="en-US" sz="2200" b="1" dirty="0">
                <a:solidFill>
                  <a:srgbClr val="000000"/>
                </a:solidFill>
              </a:rPr>
              <a:t>groups</a:t>
            </a:r>
            <a:r>
              <a:rPr lang="en-US" sz="2200" dirty="0">
                <a:solidFill>
                  <a:srgbClr val="000000"/>
                </a:solidFill>
              </a:rPr>
              <a:t> you will study.</a:t>
            </a:r>
          </a:p>
          <a:p>
            <a:r>
              <a:rPr lang="en-US" sz="2200" dirty="0">
                <a:solidFill>
                  <a:srgbClr val="000000"/>
                </a:solidFill>
              </a:rPr>
              <a:t>Identify the </a:t>
            </a:r>
            <a:r>
              <a:rPr lang="en-US" sz="2200" b="1" dirty="0">
                <a:solidFill>
                  <a:srgbClr val="000000"/>
                </a:solidFill>
              </a:rPr>
              <a:t>approaches</a:t>
            </a:r>
            <a:r>
              <a:rPr lang="en-US" sz="2200" dirty="0">
                <a:solidFill>
                  <a:srgbClr val="000000"/>
                </a:solidFill>
              </a:rPr>
              <a:t> you will use.</a:t>
            </a:r>
          </a:p>
          <a:p>
            <a:pPr lvl="1"/>
            <a:r>
              <a:rPr lang="en-US" sz="2200" dirty="0"/>
              <a:t>Qualitative Methods (Descriptive, Case Study, Observation, Interview, Focus Group)</a:t>
            </a:r>
          </a:p>
          <a:p>
            <a:pPr lvl="1"/>
            <a:r>
              <a:rPr lang="en-US" sz="2200" dirty="0"/>
              <a:t>Quantitative Methods (Survey, Experiment, Quasi-Experiment)</a:t>
            </a:r>
          </a:p>
          <a:p>
            <a:r>
              <a:rPr lang="en-US" sz="2200" dirty="0">
                <a:solidFill>
                  <a:srgbClr val="000000"/>
                </a:solidFill>
              </a:rPr>
              <a:t>Draw your </a:t>
            </a:r>
            <a:r>
              <a:rPr lang="en-US" sz="2200" b="1" dirty="0">
                <a:solidFill>
                  <a:srgbClr val="000000"/>
                </a:solidFill>
              </a:rPr>
              <a:t>research design</a:t>
            </a:r>
            <a:r>
              <a:rPr lang="en-US" sz="2200" dirty="0">
                <a:solidFill>
                  <a:srgbClr val="000000"/>
                </a:solidFill>
              </a:rPr>
              <a:t>/describe your research approach.</a:t>
            </a:r>
          </a:p>
          <a:p>
            <a:pPr marL="457200" lvl="1" indent="0">
              <a:buNone/>
            </a:pPr>
            <a:r>
              <a:rPr lang="en-US" sz="1800" dirty="0">
                <a:solidFill>
                  <a:srgbClr val="000000"/>
                </a:solidFill>
              </a:rPr>
              <a:t>Observation 			Treatment		Observation</a:t>
            </a:r>
          </a:p>
          <a:p>
            <a:endParaRPr lang="en-US" sz="2200" dirty="0">
              <a:solidFill>
                <a:srgbClr val="000000"/>
              </a:solidFill>
            </a:endParaRPr>
          </a:p>
          <a:p>
            <a:endParaRPr lang="en-US" sz="2200" dirty="0">
              <a:solidFill>
                <a:srgbClr val="000000"/>
              </a:solidFill>
            </a:endParaRPr>
          </a:p>
          <a:p>
            <a:endParaRPr lang="en-US" sz="2200" dirty="0"/>
          </a:p>
          <a:p>
            <a:endParaRPr lang="en-US" sz="2000" dirty="0"/>
          </a:p>
          <a:p>
            <a:endParaRPr lang="en-US" sz="2000" dirty="0"/>
          </a:p>
        </p:txBody>
      </p:sp>
      <p:sp>
        <p:nvSpPr>
          <p:cNvPr id="3" name="Title 2">
            <a:extLst>
              <a:ext uri="{FF2B5EF4-FFF2-40B4-BE49-F238E27FC236}">
                <a16:creationId xmlns:a16="http://schemas.microsoft.com/office/drawing/2014/main" id="{483AAE4F-6F12-5ABD-987E-591D04B5B931}"/>
              </a:ext>
            </a:extLst>
          </p:cNvPr>
          <p:cNvSpPr>
            <a:spLocks noGrp="1"/>
          </p:cNvSpPr>
          <p:nvPr>
            <p:ph type="title"/>
          </p:nvPr>
        </p:nvSpPr>
        <p:spPr/>
        <p:txBody>
          <a:bodyPr>
            <a:normAutofit fontScale="90000"/>
          </a:bodyPr>
          <a:lstStyle/>
          <a:p>
            <a:r>
              <a:rPr lang="en-US" altLang="en-US" dirty="0">
                <a:solidFill>
                  <a:srgbClr val="000000"/>
                </a:solidFill>
              </a:rPr>
              <a:t>Designing Your Study Worksheet (ESTL 12)</a:t>
            </a:r>
            <a:endParaRPr lang="en-US" dirty="0"/>
          </a:p>
        </p:txBody>
      </p:sp>
      <p:sp>
        <p:nvSpPr>
          <p:cNvPr id="4" name="TextBox 3">
            <a:extLst>
              <a:ext uri="{FF2B5EF4-FFF2-40B4-BE49-F238E27FC236}">
                <a16:creationId xmlns:a16="http://schemas.microsoft.com/office/drawing/2014/main" id="{5EFD5FBB-8FD6-5317-5F09-220B2D134FF7}"/>
              </a:ext>
            </a:extLst>
          </p:cNvPr>
          <p:cNvSpPr txBox="1"/>
          <p:nvPr/>
        </p:nvSpPr>
        <p:spPr>
          <a:xfrm>
            <a:off x="8948057" y="4876800"/>
            <a:ext cx="914400" cy="914400"/>
          </a:xfrm>
          <a:prstGeom prst="rect">
            <a:avLst/>
          </a:prstGeom>
        </p:spPr>
        <p:txBody>
          <a:bodyPr spcFirstLastPara="1" vert="horz" wrap="none" lIns="121900" tIns="121900" rIns="121900" bIns="121900" rtlCol="0" anchor="t" anchorCtr="0">
            <a:noAutofit/>
          </a:bodyPr>
          <a:lstStyle/>
          <a:p>
            <a:pPr marL="0" indent="0" algn="l">
              <a:buNone/>
            </a:pPr>
            <a:endParaRPr lang="en-US" sz="1600" b="1" dirty="0">
              <a:solidFill>
                <a:srgbClr val="AA9767"/>
              </a:solidFill>
            </a:endParaRPr>
          </a:p>
        </p:txBody>
      </p:sp>
      <p:cxnSp>
        <p:nvCxnSpPr>
          <p:cNvPr id="6" name="Straight Arrow Connector 5">
            <a:extLst>
              <a:ext uri="{FF2B5EF4-FFF2-40B4-BE49-F238E27FC236}">
                <a16:creationId xmlns:a16="http://schemas.microsoft.com/office/drawing/2014/main" id="{E955EC2E-DAA5-CA6E-A651-71468094F178}"/>
              </a:ext>
            </a:extLst>
          </p:cNvPr>
          <p:cNvCxnSpPr/>
          <p:nvPr/>
        </p:nvCxnSpPr>
        <p:spPr>
          <a:xfrm>
            <a:off x="3015343" y="5214257"/>
            <a:ext cx="936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0C7B756-4297-78BE-AF6F-FAD21D3390EC}"/>
              </a:ext>
            </a:extLst>
          </p:cNvPr>
          <p:cNvCxnSpPr/>
          <p:nvPr/>
        </p:nvCxnSpPr>
        <p:spPr>
          <a:xfrm>
            <a:off x="5775059" y="5214257"/>
            <a:ext cx="936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00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1428E7-C6B3-81F6-FE8C-496DABF9A5CC}"/>
              </a:ext>
            </a:extLst>
          </p:cNvPr>
          <p:cNvSpPr>
            <a:spLocks noGrp="1"/>
          </p:cNvSpPr>
          <p:nvPr>
            <p:ph type="body" sz="quarter" idx="10"/>
          </p:nvPr>
        </p:nvSpPr>
        <p:spPr>
          <a:xfrm>
            <a:off x="811212" y="1414046"/>
            <a:ext cx="10569575" cy="4521200"/>
          </a:xfrm>
        </p:spPr>
        <p:txBody>
          <a:bodyPr>
            <a:noAutofit/>
          </a:bodyPr>
          <a:lstStyle/>
          <a:p>
            <a:pPr marL="0" indent="0">
              <a:buNone/>
            </a:pPr>
            <a:r>
              <a:rPr lang="en-US" sz="2000" dirty="0"/>
              <a:t>1. </a:t>
            </a:r>
            <a:r>
              <a:rPr lang="en-US" sz="2000" b="1" dirty="0"/>
              <a:t>Generate research purpose</a:t>
            </a:r>
          </a:p>
          <a:p>
            <a:pPr marL="457200" lvl="1" indent="0">
              <a:buNone/>
            </a:pPr>
            <a:r>
              <a:rPr lang="en-US" sz="2000" dirty="0"/>
              <a:t>Determine your research question(s) through literature review</a:t>
            </a:r>
          </a:p>
          <a:p>
            <a:pPr marL="0" indent="0">
              <a:buNone/>
            </a:pPr>
            <a:r>
              <a:rPr lang="en-US" sz="2000" dirty="0"/>
              <a:t>2. Select </a:t>
            </a:r>
            <a:r>
              <a:rPr lang="en-US" sz="2000" b="1" dirty="0"/>
              <a:t>research design </a:t>
            </a:r>
            <a:r>
              <a:rPr lang="en-US" sz="2000" dirty="0"/>
              <a:t>and methodology and </a:t>
            </a:r>
            <a:r>
              <a:rPr lang="en-US" sz="2000" b="1" dirty="0"/>
              <a:t>submit IRB</a:t>
            </a:r>
          </a:p>
          <a:p>
            <a:pPr lvl="1"/>
            <a:r>
              <a:rPr lang="en-US" sz="1600" dirty="0"/>
              <a:t>Be sure your CITI certification is up-to-date, and submit research proposal to IRB</a:t>
            </a:r>
          </a:p>
          <a:p>
            <a:pPr lvl="1"/>
            <a:r>
              <a:rPr lang="en-US" sz="1600" dirty="0"/>
              <a:t>Target a particular conference or professional journal </a:t>
            </a:r>
          </a:p>
          <a:p>
            <a:pPr lvl="1"/>
            <a:r>
              <a:rPr lang="en-US" sz="1600" dirty="0"/>
              <a:t>Keep deadlines, intended audience, and any other requirements in mind while conducting and writing up your research.</a:t>
            </a:r>
          </a:p>
          <a:p>
            <a:pPr marL="0" indent="0">
              <a:buNone/>
            </a:pPr>
            <a:r>
              <a:rPr lang="en-US" sz="2000" dirty="0"/>
              <a:t>3. </a:t>
            </a:r>
            <a:r>
              <a:rPr lang="en-US" sz="2000" b="1" dirty="0"/>
              <a:t>Begin data collection </a:t>
            </a:r>
            <a:r>
              <a:rPr lang="en-US" sz="2000" dirty="0"/>
              <a:t>(AFTER IRB approval and </a:t>
            </a:r>
            <a:r>
              <a:rPr lang="en-US" sz="2000" b="1" dirty="0"/>
              <a:t>participant consent </a:t>
            </a:r>
            <a:r>
              <a:rPr lang="en-US" sz="2000" dirty="0"/>
              <a:t>(if applicable))</a:t>
            </a:r>
          </a:p>
          <a:p>
            <a:pPr marL="0" indent="0">
              <a:buNone/>
            </a:pPr>
            <a:r>
              <a:rPr lang="en-US" sz="2000" dirty="0"/>
              <a:t>4. </a:t>
            </a:r>
            <a:r>
              <a:rPr lang="en-US" sz="2000" b="1" dirty="0"/>
              <a:t>Analyze</a:t>
            </a:r>
            <a:r>
              <a:rPr lang="en-US" sz="2000" dirty="0"/>
              <a:t> and interpret data, </a:t>
            </a:r>
            <a:r>
              <a:rPr lang="en-US" sz="2000" b="1" dirty="0"/>
              <a:t>write up results</a:t>
            </a:r>
          </a:p>
          <a:p>
            <a:pPr marL="0" indent="0">
              <a:buNone/>
            </a:pPr>
            <a:r>
              <a:rPr lang="en-US" sz="2000" dirty="0"/>
              <a:t>5. </a:t>
            </a:r>
            <a:r>
              <a:rPr lang="en-US" sz="2000" b="1" dirty="0"/>
              <a:t>Discuss results </a:t>
            </a:r>
            <a:r>
              <a:rPr lang="en-US" sz="2000" dirty="0"/>
              <a:t>through the study's findings, limitations, and implications for future research</a:t>
            </a:r>
          </a:p>
          <a:p>
            <a:pPr marL="0" indent="0">
              <a:buNone/>
            </a:pPr>
            <a:r>
              <a:rPr lang="en-US" sz="2000" dirty="0"/>
              <a:t>6. </a:t>
            </a:r>
            <a:r>
              <a:rPr lang="en-US" sz="2000" b="1" dirty="0"/>
              <a:t>Submit study </a:t>
            </a:r>
            <a:r>
              <a:rPr lang="en-US" sz="2000" dirty="0"/>
              <a:t>to conference or journal in required manuscript format</a:t>
            </a:r>
          </a:p>
          <a:p>
            <a:pPr marL="0" indent="0">
              <a:buNone/>
            </a:pPr>
            <a:endParaRPr lang="en-US" sz="1800" dirty="0"/>
          </a:p>
          <a:p>
            <a:pPr marL="0" indent="0" algn="r">
              <a:buNone/>
            </a:pPr>
            <a:r>
              <a:rPr lang="en-US" sz="1600" dirty="0"/>
              <a:t>Modified from https://</a:t>
            </a:r>
            <a:r>
              <a:rPr lang="en-US" sz="1600" dirty="0" err="1"/>
              <a:t>portfolio.du.edu</a:t>
            </a:r>
            <a:r>
              <a:rPr lang="en-US" sz="1600" dirty="0"/>
              <a:t>/</a:t>
            </a:r>
            <a:r>
              <a:rPr lang="en-US" sz="1600" dirty="0" err="1"/>
              <a:t>sotl</a:t>
            </a:r>
            <a:r>
              <a:rPr lang="en-US" sz="1600" dirty="0"/>
              <a:t>/page/69971</a:t>
            </a:r>
          </a:p>
        </p:txBody>
      </p:sp>
      <p:sp>
        <p:nvSpPr>
          <p:cNvPr id="3" name="Title 2">
            <a:extLst>
              <a:ext uri="{FF2B5EF4-FFF2-40B4-BE49-F238E27FC236}">
                <a16:creationId xmlns:a16="http://schemas.microsoft.com/office/drawing/2014/main" id="{DA289F4C-8DFB-6570-432E-7C3DC489D9F4}"/>
              </a:ext>
            </a:extLst>
          </p:cNvPr>
          <p:cNvSpPr>
            <a:spLocks noGrp="1"/>
          </p:cNvSpPr>
          <p:nvPr>
            <p:ph type="title"/>
          </p:nvPr>
        </p:nvSpPr>
        <p:spPr/>
        <p:txBody>
          <a:bodyPr>
            <a:normAutofit fontScale="90000"/>
          </a:bodyPr>
          <a:lstStyle/>
          <a:p>
            <a:r>
              <a:rPr lang="en-US" dirty="0"/>
              <a:t>Steps to SoTL Publication</a:t>
            </a:r>
          </a:p>
        </p:txBody>
      </p:sp>
      <p:sp>
        <p:nvSpPr>
          <p:cNvPr id="4" name="TextBox 3">
            <a:extLst>
              <a:ext uri="{FF2B5EF4-FFF2-40B4-BE49-F238E27FC236}">
                <a16:creationId xmlns:a16="http://schemas.microsoft.com/office/drawing/2014/main" id="{AAF24CBA-52BE-9CDF-4162-D9F166EBA070}"/>
              </a:ext>
            </a:extLst>
          </p:cNvPr>
          <p:cNvSpPr txBox="1"/>
          <p:nvPr/>
        </p:nvSpPr>
        <p:spPr>
          <a:xfrm>
            <a:off x="435429" y="3962400"/>
            <a:ext cx="914400" cy="914400"/>
          </a:xfrm>
          <a:prstGeom prst="rect">
            <a:avLst/>
          </a:prstGeom>
        </p:spPr>
        <p:txBody>
          <a:bodyPr spcFirstLastPara="1" vert="horz" wrap="none" lIns="121900" tIns="121900" rIns="121900" bIns="121900" rtlCol="0" anchor="t" anchorCtr="0">
            <a:noAutofit/>
          </a:bodyPr>
          <a:lstStyle/>
          <a:p>
            <a:pPr marL="0" indent="0" algn="l">
              <a:buNone/>
            </a:pPr>
            <a:endParaRPr lang="en-US" sz="1600" b="1" dirty="0">
              <a:solidFill>
                <a:srgbClr val="AA9767"/>
              </a:solidFill>
            </a:endParaRPr>
          </a:p>
        </p:txBody>
      </p:sp>
    </p:spTree>
    <p:extLst>
      <p:ext uri="{BB962C8B-B14F-4D97-AF65-F5344CB8AC3E}">
        <p14:creationId xmlns:p14="http://schemas.microsoft.com/office/powerpoint/2010/main" val="3190454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10127A-B735-C940-DF98-CC76522E1A1D}"/>
              </a:ext>
            </a:extLst>
          </p:cNvPr>
          <p:cNvSpPr>
            <a:spLocks noGrp="1"/>
          </p:cNvSpPr>
          <p:nvPr>
            <p:ph type="body" sz="quarter" idx="10"/>
          </p:nvPr>
        </p:nvSpPr>
        <p:spPr/>
        <p:txBody>
          <a:bodyPr/>
          <a:lstStyle/>
          <a:p>
            <a:r>
              <a:rPr lang="en-US" dirty="0"/>
              <a:t>SoTL Journals</a:t>
            </a:r>
          </a:p>
        </p:txBody>
      </p:sp>
      <p:sp>
        <p:nvSpPr>
          <p:cNvPr id="3" name="Title 2">
            <a:extLst>
              <a:ext uri="{FF2B5EF4-FFF2-40B4-BE49-F238E27FC236}">
                <a16:creationId xmlns:a16="http://schemas.microsoft.com/office/drawing/2014/main" id="{1DC192E2-E1C4-1B8C-44AC-D00388BE4AF9}"/>
              </a:ext>
            </a:extLst>
          </p:cNvPr>
          <p:cNvSpPr>
            <a:spLocks noGrp="1"/>
          </p:cNvSpPr>
          <p:nvPr>
            <p:ph type="title"/>
          </p:nvPr>
        </p:nvSpPr>
        <p:spPr/>
        <p:txBody>
          <a:bodyPr>
            <a:normAutofit fontScale="90000"/>
          </a:bodyPr>
          <a:lstStyle/>
          <a:p>
            <a:r>
              <a:rPr lang="en-US" dirty="0"/>
              <a:t>Where can I publish?</a:t>
            </a:r>
          </a:p>
        </p:txBody>
      </p:sp>
      <p:pic>
        <p:nvPicPr>
          <p:cNvPr id="4" name="Picture 3">
            <a:extLst>
              <a:ext uri="{FF2B5EF4-FFF2-40B4-BE49-F238E27FC236}">
                <a16:creationId xmlns:a16="http://schemas.microsoft.com/office/drawing/2014/main" id="{729273BC-3649-66FA-36A7-92B4D0BB05C8}"/>
              </a:ext>
            </a:extLst>
          </p:cNvPr>
          <p:cNvPicPr>
            <a:picLocks noChangeAspect="1"/>
          </p:cNvPicPr>
          <p:nvPr/>
        </p:nvPicPr>
        <p:blipFill>
          <a:blip r:embed="rId3"/>
          <a:stretch>
            <a:fillRect/>
          </a:stretch>
        </p:blipFill>
        <p:spPr>
          <a:xfrm>
            <a:off x="0" y="1787806"/>
            <a:ext cx="6642100" cy="1016000"/>
          </a:xfrm>
          <a:prstGeom prst="rect">
            <a:avLst/>
          </a:prstGeom>
        </p:spPr>
      </p:pic>
      <p:pic>
        <p:nvPicPr>
          <p:cNvPr id="5" name="Picture 4">
            <a:extLst>
              <a:ext uri="{FF2B5EF4-FFF2-40B4-BE49-F238E27FC236}">
                <a16:creationId xmlns:a16="http://schemas.microsoft.com/office/drawing/2014/main" id="{29093B2F-1B1A-C171-632C-70C2AAAEAB4D}"/>
              </a:ext>
            </a:extLst>
          </p:cNvPr>
          <p:cNvPicPr>
            <a:picLocks noChangeAspect="1"/>
          </p:cNvPicPr>
          <p:nvPr/>
        </p:nvPicPr>
        <p:blipFill>
          <a:blip r:embed="rId4"/>
          <a:stretch>
            <a:fillRect/>
          </a:stretch>
        </p:blipFill>
        <p:spPr>
          <a:xfrm>
            <a:off x="4086368" y="4072277"/>
            <a:ext cx="7772400" cy="565439"/>
          </a:xfrm>
          <a:prstGeom prst="rect">
            <a:avLst/>
          </a:prstGeom>
        </p:spPr>
      </p:pic>
      <p:pic>
        <p:nvPicPr>
          <p:cNvPr id="6" name="Picture 5">
            <a:extLst>
              <a:ext uri="{FF2B5EF4-FFF2-40B4-BE49-F238E27FC236}">
                <a16:creationId xmlns:a16="http://schemas.microsoft.com/office/drawing/2014/main" id="{0839241B-1076-9B79-8BD5-D67CE93206D3}"/>
              </a:ext>
            </a:extLst>
          </p:cNvPr>
          <p:cNvPicPr>
            <a:picLocks noChangeAspect="1"/>
          </p:cNvPicPr>
          <p:nvPr/>
        </p:nvPicPr>
        <p:blipFill>
          <a:blip r:embed="rId5"/>
          <a:stretch>
            <a:fillRect/>
          </a:stretch>
        </p:blipFill>
        <p:spPr>
          <a:xfrm>
            <a:off x="2004786" y="2843694"/>
            <a:ext cx="7772400" cy="907153"/>
          </a:xfrm>
          <a:prstGeom prst="rect">
            <a:avLst/>
          </a:prstGeom>
        </p:spPr>
      </p:pic>
      <p:pic>
        <p:nvPicPr>
          <p:cNvPr id="7" name="Picture 6">
            <a:extLst>
              <a:ext uri="{FF2B5EF4-FFF2-40B4-BE49-F238E27FC236}">
                <a16:creationId xmlns:a16="http://schemas.microsoft.com/office/drawing/2014/main" id="{5868D571-46A9-2E88-93E1-3E0409DCD69E}"/>
              </a:ext>
            </a:extLst>
          </p:cNvPr>
          <p:cNvPicPr>
            <a:picLocks noChangeAspect="1"/>
          </p:cNvPicPr>
          <p:nvPr/>
        </p:nvPicPr>
        <p:blipFill>
          <a:blip r:embed="rId6"/>
          <a:stretch>
            <a:fillRect/>
          </a:stretch>
        </p:blipFill>
        <p:spPr>
          <a:xfrm>
            <a:off x="914400" y="4741270"/>
            <a:ext cx="4362736" cy="1186824"/>
          </a:xfrm>
          <a:prstGeom prst="rect">
            <a:avLst/>
          </a:prstGeom>
        </p:spPr>
      </p:pic>
      <p:sp>
        <p:nvSpPr>
          <p:cNvPr id="8" name="TextBox 7">
            <a:extLst>
              <a:ext uri="{FF2B5EF4-FFF2-40B4-BE49-F238E27FC236}">
                <a16:creationId xmlns:a16="http://schemas.microsoft.com/office/drawing/2014/main" id="{AC5DC5D7-0341-E7A5-17B5-3F459D115DEF}"/>
              </a:ext>
            </a:extLst>
          </p:cNvPr>
          <p:cNvSpPr txBox="1"/>
          <p:nvPr/>
        </p:nvSpPr>
        <p:spPr>
          <a:xfrm>
            <a:off x="5453623" y="4871280"/>
            <a:ext cx="2122714" cy="914400"/>
          </a:xfrm>
          <a:prstGeom prst="rect">
            <a:avLst/>
          </a:prstGeom>
        </p:spPr>
        <p:txBody>
          <a:bodyPr spcFirstLastPara="1" vert="horz" wrap="none" lIns="121900" tIns="121900" rIns="121900" bIns="121900" rtlCol="0" anchor="t" anchorCtr="0">
            <a:noAutofit/>
          </a:bodyPr>
          <a:lstStyle/>
          <a:p>
            <a:pPr marL="0" indent="0" algn="l">
              <a:buNone/>
            </a:pPr>
            <a:r>
              <a:rPr lang="en-US" sz="1600" b="1" dirty="0">
                <a:solidFill>
                  <a:srgbClr val="AA9767"/>
                </a:solidFill>
              </a:rPr>
              <a:t>Education </a:t>
            </a:r>
          </a:p>
          <a:p>
            <a:pPr marL="0" indent="0" algn="l">
              <a:buNone/>
            </a:pPr>
            <a:r>
              <a:rPr lang="en-US" sz="1600" b="1" dirty="0">
                <a:solidFill>
                  <a:srgbClr val="AA9767"/>
                </a:solidFill>
              </a:rPr>
              <a:t>Department</a:t>
            </a:r>
          </a:p>
        </p:txBody>
      </p:sp>
      <p:pic>
        <p:nvPicPr>
          <p:cNvPr id="9" name="Picture 8">
            <a:extLst>
              <a:ext uri="{FF2B5EF4-FFF2-40B4-BE49-F238E27FC236}">
                <a16:creationId xmlns:a16="http://schemas.microsoft.com/office/drawing/2014/main" id="{FBA1675A-D93C-B21D-4D66-F8041CA14CAC}"/>
              </a:ext>
            </a:extLst>
          </p:cNvPr>
          <p:cNvPicPr>
            <a:picLocks noChangeAspect="1"/>
          </p:cNvPicPr>
          <p:nvPr/>
        </p:nvPicPr>
        <p:blipFill>
          <a:blip r:embed="rId7"/>
          <a:stretch>
            <a:fillRect/>
          </a:stretch>
        </p:blipFill>
        <p:spPr>
          <a:xfrm>
            <a:off x="8277368" y="1175432"/>
            <a:ext cx="2782518" cy="1545844"/>
          </a:xfrm>
          <a:prstGeom prst="rect">
            <a:avLst/>
          </a:prstGeom>
        </p:spPr>
      </p:pic>
      <p:sp>
        <p:nvSpPr>
          <p:cNvPr id="10" name="TextBox 9">
            <a:extLst>
              <a:ext uri="{FF2B5EF4-FFF2-40B4-BE49-F238E27FC236}">
                <a16:creationId xmlns:a16="http://schemas.microsoft.com/office/drawing/2014/main" id="{DDD6044A-2690-B495-661F-831F4E1027B7}"/>
              </a:ext>
            </a:extLst>
          </p:cNvPr>
          <p:cNvSpPr txBox="1"/>
          <p:nvPr/>
        </p:nvSpPr>
        <p:spPr>
          <a:xfrm>
            <a:off x="11059886" y="1710644"/>
            <a:ext cx="2122714" cy="914400"/>
          </a:xfrm>
          <a:prstGeom prst="rect">
            <a:avLst/>
          </a:prstGeom>
        </p:spPr>
        <p:txBody>
          <a:bodyPr spcFirstLastPara="1" vert="horz" wrap="none" lIns="121900" tIns="121900" rIns="121900" bIns="121900" rtlCol="0" anchor="t" anchorCtr="0">
            <a:noAutofit/>
          </a:bodyPr>
          <a:lstStyle/>
          <a:p>
            <a:pPr marL="0" indent="0" algn="l">
              <a:buNone/>
            </a:pPr>
            <a:r>
              <a:rPr lang="en-US" sz="1600" b="1" dirty="0">
                <a:solidFill>
                  <a:srgbClr val="AA9767"/>
                </a:solidFill>
              </a:rPr>
              <a:t>ASA</a:t>
            </a:r>
          </a:p>
        </p:txBody>
      </p:sp>
      <p:sp>
        <p:nvSpPr>
          <p:cNvPr id="11" name="TextBox 10">
            <a:extLst>
              <a:ext uri="{FF2B5EF4-FFF2-40B4-BE49-F238E27FC236}">
                <a16:creationId xmlns:a16="http://schemas.microsoft.com/office/drawing/2014/main" id="{F3044EEB-1570-D3DE-C877-3A30C14434A0}"/>
              </a:ext>
            </a:extLst>
          </p:cNvPr>
          <p:cNvSpPr txBox="1"/>
          <p:nvPr/>
        </p:nvSpPr>
        <p:spPr>
          <a:xfrm>
            <a:off x="3095768" y="5851806"/>
            <a:ext cx="914400" cy="914400"/>
          </a:xfrm>
          <a:prstGeom prst="rect">
            <a:avLst/>
          </a:prstGeom>
        </p:spPr>
        <p:txBody>
          <a:bodyPr spcFirstLastPara="1" vert="horz" wrap="none" lIns="121900" tIns="121900" rIns="121900" bIns="121900" rtlCol="0" anchor="t" anchorCtr="0">
            <a:noAutofit/>
          </a:bodyPr>
          <a:lstStyle/>
          <a:p>
            <a:pPr marL="0" indent="0" algn="l">
              <a:buNone/>
            </a:pPr>
            <a:r>
              <a:rPr lang="en-US" sz="1600" b="1" dirty="0">
                <a:solidFill>
                  <a:srgbClr val="AA9767"/>
                </a:solidFill>
              </a:rPr>
              <a:t>Kennesaw State SoTL Resources: Directory of Journals:</a:t>
            </a:r>
          </a:p>
          <a:p>
            <a:pPr marL="0" indent="0" algn="l">
              <a:buNone/>
            </a:pPr>
            <a:r>
              <a:rPr lang="en-US" sz="1600" b="1" dirty="0">
                <a:solidFill>
                  <a:srgbClr val="AA9767"/>
                </a:solidFill>
              </a:rPr>
              <a:t> </a:t>
            </a:r>
            <a:r>
              <a:rPr lang="en-US" sz="1600" b="1" dirty="0">
                <a:solidFill>
                  <a:srgbClr val="AA9767"/>
                </a:solidFill>
                <a:hlinkClick r:id="rId8"/>
              </a:rPr>
              <a:t>https://facultydevelopment.kennesaw.edu/scholarly-teaching/journals/index.php</a:t>
            </a:r>
            <a:endParaRPr lang="en-US" sz="1600" b="1" dirty="0">
              <a:solidFill>
                <a:srgbClr val="AA9767"/>
              </a:solidFill>
            </a:endParaRPr>
          </a:p>
          <a:p>
            <a:pPr marL="0" indent="0" algn="l">
              <a:buNone/>
            </a:pPr>
            <a:endParaRPr lang="en-US" sz="1600" b="1" dirty="0">
              <a:solidFill>
                <a:srgbClr val="AA9767"/>
              </a:solidFill>
            </a:endParaRPr>
          </a:p>
        </p:txBody>
      </p:sp>
    </p:spTree>
    <p:extLst>
      <p:ext uri="{BB962C8B-B14F-4D97-AF65-F5344CB8AC3E}">
        <p14:creationId xmlns:p14="http://schemas.microsoft.com/office/powerpoint/2010/main" val="2011388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1907EC-061F-36C9-0F88-EA844A0FA9E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18EEAF3-5556-3DAF-BC83-7307BBEDF87F}"/>
              </a:ext>
            </a:extLst>
          </p:cNvPr>
          <p:cNvPicPr>
            <a:picLocks noChangeAspect="1"/>
          </p:cNvPicPr>
          <p:nvPr/>
        </p:nvPicPr>
        <p:blipFill>
          <a:blip r:embed="rId2"/>
          <a:stretch>
            <a:fillRect/>
          </a:stretch>
        </p:blipFill>
        <p:spPr>
          <a:xfrm>
            <a:off x="6096000" y="206815"/>
            <a:ext cx="5736318" cy="877448"/>
          </a:xfrm>
          <a:prstGeom prst="rect">
            <a:avLst/>
          </a:prstGeom>
        </p:spPr>
      </p:pic>
      <p:pic>
        <p:nvPicPr>
          <p:cNvPr id="5" name="Picture 4">
            <a:extLst>
              <a:ext uri="{FF2B5EF4-FFF2-40B4-BE49-F238E27FC236}">
                <a16:creationId xmlns:a16="http://schemas.microsoft.com/office/drawing/2014/main" id="{652E747E-A85A-2BAC-E22B-1BAB94B4A898}"/>
              </a:ext>
            </a:extLst>
          </p:cNvPr>
          <p:cNvPicPr>
            <a:picLocks noChangeAspect="1"/>
          </p:cNvPicPr>
          <p:nvPr/>
        </p:nvPicPr>
        <p:blipFill>
          <a:blip r:embed="rId3"/>
          <a:stretch>
            <a:fillRect/>
          </a:stretch>
        </p:blipFill>
        <p:spPr>
          <a:xfrm>
            <a:off x="153307" y="1132005"/>
            <a:ext cx="4777922" cy="1020090"/>
          </a:xfrm>
          <a:prstGeom prst="rect">
            <a:avLst/>
          </a:prstGeom>
        </p:spPr>
      </p:pic>
      <p:pic>
        <p:nvPicPr>
          <p:cNvPr id="6" name="Picture 5">
            <a:extLst>
              <a:ext uri="{FF2B5EF4-FFF2-40B4-BE49-F238E27FC236}">
                <a16:creationId xmlns:a16="http://schemas.microsoft.com/office/drawing/2014/main" id="{7D2782A0-24A4-26F7-C0F9-F1E2C720E0B7}"/>
              </a:ext>
            </a:extLst>
          </p:cNvPr>
          <p:cNvPicPr>
            <a:picLocks noChangeAspect="1"/>
          </p:cNvPicPr>
          <p:nvPr/>
        </p:nvPicPr>
        <p:blipFill>
          <a:blip r:embed="rId4"/>
          <a:stretch>
            <a:fillRect/>
          </a:stretch>
        </p:blipFill>
        <p:spPr>
          <a:xfrm>
            <a:off x="5029200" y="1642050"/>
            <a:ext cx="6150428" cy="946219"/>
          </a:xfrm>
          <a:prstGeom prst="rect">
            <a:avLst/>
          </a:prstGeom>
        </p:spPr>
      </p:pic>
      <p:pic>
        <p:nvPicPr>
          <p:cNvPr id="7" name="Picture 6">
            <a:extLst>
              <a:ext uri="{FF2B5EF4-FFF2-40B4-BE49-F238E27FC236}">
                <a16:creationId xmlns:a16="http://schemas.microsoft.com/office/drawing/2014/main" id="{6A68F72A-3D58-8667-A23F-56EEF846E63F}"/>
              </a:ext>
            </a:extLst>
          </p:cNvPr>
          <p:cNvPicPr>
            <a:picLocks noChangeAspect="1"/>
          </p:cNvPicPr>
          <p:nvPr/>
        </p:nvPicPr>
        <p:blipFill>
          <a:blip r:embed="rId5"/>
          <a:stretch>
            <a:fillRect/>
          </a:stretch>
        </p:blipFill>
        <p:spPr>
          <a:xfrm>
            <a:off x="239486" y="2970901"/>
            <a:ext cx="5660571" cy="966230"/>
          </a:xfrm>
          <a:prstGeom prst="rect">
            <a:avLst/>
          </a:prstGeom>
        </p:spPr>
      </p:pic>
      <p:pic>
        <p:nvPicPr>
          <p:cNvPr id="8" name="Picture 7">
            <a:extLst>
              <a:ext uri="{FF2B5EF4-FFF2-40B4-BE49-F238E27FC236}">
                <a16:creationId xmlns:a16="http://schemas.microsoft.com/office/drawing/2014/main" id="{0D527CB7-C90F-E2DF-6797-47AF4977CD23}"/>
              </a:ext>
            </a:extLst>
          </p:cNvPr>
          <p:cNvPicPr>
            <a:picLocks noChangeAspect="1"/>
          </p:cNvPicPr>
          <p:nvPr/>
        </p:nvPicPr>
        <p:blipFill>
          <a:blip r:embed="rId6"/>
          <a:stretch>
            <a:fillRect/>
          </a:stretch>
        </p:blipFill>
        <p:spPr>
          <a:xfrm>
            <a:off x="1344837" y="4978640"/>
            <a:ext cx="6356804" cy="1057878"/>
          </a:xfrm>
          <a:prstGeom prst="rect">
            <a:avLst/>
          </a:prstGeom>
        </p:spPr>
      </p:pic>
      <p:pic>
        <p:nvPicPr>
          <p:cNvPr id="9" name="Picture 8">
            <a:extLst>
              <a:ext uri="{FF2B5EF4-FFF2-40B4-BE49-F238E27FC236}">
                <a16:creationId xmlns:a16="http://schemas.microsoft.com/office/drawing/2014/main" id="{3BC97407-9B5F-259A-E2AC-54221C709509}"/>
              </a:ext>
            </a:extLst>
          </p:cNvPr>
          <p:cNvPicPr>
            <a:picLocks noChangeAspect="1"/>
          </p:cNvPicPr>
          <p:nvPr/>
        </p:nvPicPr>
        <p:blipFill>
          <a:blip r:embed="rId7"/>
          <a:stretch>
            <a:fillRect/>
          </a:stretch>
        </p:blipFill>
        <p:spPr>
          <a:xfrm>
            <a:off x="4724399" y="3722326"/>
            <a:ext cx="5954485" cy="1021027"/>
          </a:xfrm>
          <a:prstGeom prst="rect">
            <a:avLst/>
          </a:prstGeom>
        </p:spPr>
      </p:pic>
    </p:spTree>
    <p:extLst>
      <p:ext uri="{BB962C8B-B14F-4D97-AF65-F5344CB8AC3E}">
        <p14:creationId xmlns:p14="http://schemas.microsoft.com/office/powerpoint/2010/main" val="3482212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10127A-B735-C940-DF98-CC76522E1A1D}"/>
              </a:ext>
            </a:extLst>
          </p:cNvPr>
          <p:cNvSpPr>
            <a:spLocks noGrp="1"/>
          </p:cNvSpPr>
          <p:nvPr>
            <p:ph type="body" sz="quarter" idx="10"/>
          </p:nvPr>
        </p:nvSpPr>
        <p:spPr/>
        <p:txBody>
          <a:bodyPr/>
          <a:lstStyle/>
          <a:p>
            <a:r>
              <a:rPr lang="en-US" dirty="0"/>
              <a:t>SoTL Conferences</a:t>
            </a:r>
          </a:p>
        </p:txBody>
      </p:sp>
      <p:sp>
        <p:nvSpPr>
          <p:cNvPr id="3" name="Title 2">
            <a:extLst>
              <a:ext uri="{FF2B5EF4-FFF2-40B4-BE49-F238E27FC236}">
                <a16:creationId xmlns:a16="http://schemas.microsoft.com/office/drawing/2014/main" id="{1DC192E2-E1C4-1B8C-44AC-D00388BE4AF9}"/>
              </a:ext>
            </a:extLst>
          </p:cNvPr>
          <p:cNvSpPr>
            <a:spLocks noGrp="1"/>
          </p:cNvSpPr>
          <p:nvPr>
            <p:ph type="title"/>
          </p:nvPr>
        </p:nvSpPr>
        <p:spPr/>
        <p:txBody>
          <a:bodyPr>
            <a:normAutofit fontScale="90000"/>
          </a:bodyPr>
          <a:lstStyle/>
          <a:p>
            <a:r>
              <a:rPr lang="en-US" dirty="0"/>
              <a:t>Where can I publish?</a:t>
            </a:r>
          </a:p>
        </p:txBody>
      </p:sp>
      <p:sp>
        <p:nvSpPr>
          <p:cNvPr id="10" name="TextBox 9">
            <a:extLst>
              <a:ext uri="{FF2B5EF4-FFF2-40B4-BE49-F238E27FC236}">
                <a16:creationId xmlns:a16="http://schemas.microsoft.com/office/drawing/2014/main" id="{4D979087-D5D4-ED12-1F12-443790C55919}"/>
              </a:ext>
            </a:extLst>
          </p:cNvPr>
          <p:cNvSpPr txBox="1"/>
          <p:nvPr/>
        </p:nvSpPr>
        <p:spPr>
          <a:xfrm>
            <a:off x="708025" y="1676790"/>
            <a:ext cx="11211831" cy="3693319"/>
          </a:xfrm>
          <a:prstGeom prst="rect">
            <a:avLst/>
          </a:prstGeom>
          <a:noFill/>
        </p:spPr>
        <p:txBody>
          <a:bodyPr wrap="square">
            <a:spAutoFit/>
          </a:bodyPr>
          <a:lstStyle/>
          <a:p>
            <a:r>
              <a:rPr lang="en-US" sz="1800" b="1" dirty="0">
                <a:solidFill>
                  <a:srgbClr val="AA9767"/>
                </a:solidFill>
              </a:rPr>
              <a:t>Directory of Conferences and SoTL Resources</a:t>
            </a:r>
          </a:p>
          <a:p>
            <a:r>
              <a:rPr lang="en-US" b="1" dirty="0">
                <a:solidFill>
                  <a:srgbClr val="AA9767"/>
                </a:solidFill>
              </a:rPr>
              <a:t>	</a:t>
            </a:r>
            <a:r>
              <a:rPr lang="en-US" sz="1800" b="1" dirty="0">
                <a:solidFill>
                  <a:srgbClr val="AA9767"/>
                </a:solidFill>
              </a:rPr>
              <a:t>Kennesaw State: </a:t>
            </a:r>
            <a:r>
              <a:rPr lang="en-US" sz="1800" b="1" dirty="0">
                <a:solidFill>
                  <a:srgbClr val="AA9767"/>
                </a:solidFill>
                <a:hlinkClick r:id="rId3"/>
              </a:rPr>
              <a:t>https://facultydevelopment.kennesaw.edu/scholarly-teaching/conferences/index.php</a:t>
            </a:r>
            <a:endParaRPr lang="en-US" sz="1800" b="1" dirty="0">
              <a:solidFill>
                <a:srgbClr val="AA9767"/>
              </a:solidFill>
            </a:endParaRPr>
          </a:p>
          <a:p>
            <a:endParaRPr lang="en-US" b="1" dirty="0">
              <a:solidFill>
                <a:srgbClr val="AA9767"/>
              </a:solidFill>
            </a:endParaRPr>
          </a:p>
          <a:p>
            <a:r>
              <a:rPr lang="en-US" sz="1800" b="1" dirty="0">
                <a:solidFill>
                  <a:srgbClr val="AA9767"/>
                </a:solidFill>
              </a:rPr>
              <a:t>	Illinois State: </a:t>
            </a:r>
            <a:r>
              <a:rPr lang="en-US" sz="1800" b="1" dirty="0">
                <a:solidFill>
                  <a:srgbClr val="AA9767"/>
                </a:solidFill>
                <a:hlinkClick r:id="rId4"/>
              </a:rPr>
              <a:t>https://sotl.illinoisstate.edu/conferences/</a:t>
            </a:r>
            <a:endParaRPr lang="en-US" sz="1800" b="1" dirty="0">
              <a:solidFill>
                <a:srgbClr val="AA9767"/>
              </a:solidFill>
            </a:endParaRPr>
          </a:p>
          <a:p>
            <a:endParaRPr lang="en-US" b="1" dirty="0">
              <a:solidFill>
                <a:srgbClr val="AA9767"/>
              </a:solidFill>
            </a:endParaRPr>
          </a:p>
          <a:p>
            <a:r>
              <a:rPr lang="en-US" b="1" dirty="0">
                <a:solidFill>
                  <a:srgbClr val="AA9767"/>
                </a:solidFill>
              </a:rPr>
              <a:t>International Society for the Scholarship of Teaching and Learning: </a:t>
            </a:r>
            <a:r>
              <a:rPr lang="en-US" b="1" dirty="0" err="1">
                <a:solidFill>
                  <a:srgbClr val="AA9767"/>
                </a:solidFill>
              </a:rPr>
              <a:t>issotl.com</a:t>
            </a:r>
            <a:endParaRPr lang="en-US" b="1" dirty="0">
              <a:solidFill>
                <a:srgbClr val="AA9767"/>
              </a:solidFill>
            </a:endParaRPr>
          </a:p>
          <a:p>
            <a:endParaRPr lang="en-US" b="1" dirty="0">
              <a:solidFill>
                <a:srgbClr val="AA9767"/>
              </a:solidFill>
            </a:endParaRPr>
          </a:p>
          <a:p>
            <a:r>
              <a:rPr lang="en-US" b="1" dirty="0">
                <a:solidFill>
                  <a:srgbClr val="AA9767"/>
                </a:solidFill>
              </a:rPr>
              <a:t>Lilly Conference on College and University Teaching</a:t>
            </a:r>
          </a:p>
          <a:p>
            <a:endParaRPr lang="en-US" b="1" dirty="0">
              <a:solidFill>
                <a:srgbClr val="AA9767"/>
              </a:solidFill>
            </a:endParaRPr>
          </a:p>
          <a:p>
            <a:r>
              <a:rPr lang="en-US" b="1" dirty="0">
                <a:solidFill>
                  <a:srgbClr val="AA9767"/>
                </a:solidFill>
              </a:rPr>
              <a:t>EDUCAUSE </a:t>
            </a:r>
            <a:r>
              <a:rPr lang="en-US" b="1" dirty="0">
                <a:solidFill>
                  <a:srgbClr val="AA9767"/>
                </a:solidFill>
                <a:hlinkClick r:id="rId5"/>
              </a:rPr>
              <a:t>https://www.educause.edu/</a:t>
            </a:r>
            <a:endParaRPr lang="en-US" b="1" dirty="0">
              <a:solidFill>
                <a:srgbClr val="AA9767"/>
              </a:solidFill>
            </a:endParaRPr>
          </a:p>
          <a:p>
            <a:endParaRPr lang="en-US" b="1" dirty="0">
              <a:solidFill>
                <a:srgbClr val="AA9767"/>
              </a:solidFill>
            </a:endParaRPr>
          </a:p>
          <a:p>
            <a:r>
              <a:rPr lang="en-US" b="1" dirty="0">
                <a:solidFill>
                  <a:srgbClr val="AA9767"/>
                </a:solidFill>
              </a:rPr>
              <a:t>Lots of Regional Conferences</a:t>
            </a:r>
          </a:p>
          <a:p>
            <a:r>
              <a:rPr lang="en-US" sz="1800" b="1" dirty="0">
                <a:solidFill>
                  <a:srgbClr val="AA9767"/>
                </a:solidFill>
              </a:rPr>
              <a:t> </a:t>
            </a:r>
            <a:endParaRPr lang="en-US" dirty="0"/>
          </a:p>
        </p:txBody>
      </p:sp>
    </p:spTree>
    <p:extLst>
      <p:ext uri="{BB962C8B-B14F-4D97-AF65-F5344CB8AC3E}">
        <p14:creationId xmlns:p14="http://schemas.microsoft.com/office/powerpoint/2010/main" val="2263337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E1FF6F-D289-ABA9-6759-C07D56ECAE87}"/>
              </a:ext>
            </a:extLst>
          </p:cNvPr>
          <p:cNvSpPr>
            <a:spLocks noGrp="1"/>
          </p:cNvSpPr>
          <p:nvPr>
            <p:ph type="body" sz="quarter" idx="10"/>
          </p:nvPr>
        </p:nvSpPr>
        <p:spPr/>
        <p:txBody>
          <a:bodyPr>
            <a:normAutofit fontScale="77500" lnSpcReduction="20000"/>
          </a:bodyPr>
          <a:lstStyle/>
          <a:p>
            <a:r>
              <a:rPr lang="en-US" dirty="0"/>
              <a:t>Dietz-</a:t>
            </a:r>
            <a:r>
              <a:rPr lang="en-US" dirty="0" err="1"/>
              <a:t>Uhler</a:t>
            </a:r>
            <a:r>
              <a:rPr lang="en-US" dirty="0"/>
              <a:t> and Bishop-Clark (2012), </a:t>
            </a:r>
            <a:r>
              <a:rPr lang="en-US" i="1" dirty="0"/>
              <a:t>Engaging in the Scholarship  of Teaching and Learning: A Guide to the Process, and How to Develop a Project from Start to Finish, Stylus Publishing</a:t>
            </a:r>
            <a:endParaRPr lang="en-US" dirty="0"/>
          </a:p>
          <a:p>
            <a:r>
              <a:rPr lang="en-US" dirty="0"/>
              <a:t>Chism, N. V. N. (2008, April). </a:t>
            </a:r>
            <a:r>
              <a:rPr lang="en-US" i="1" dirty="0"/>
              <a:t>The scholarship of teaching and learning: Implications for professional development</a:t>
            </a:r>
            <a:r>
              <a:rPr lang="en-US" dirty="0"/>
              <a:t>. Key presentation at the Thai Professional and Organizational Development (POD) Network 2-Day Workshop, Bangkok, Thailand.</a:t>
            </a:r>
          </a:p>
          <a:p>
            <a:r>
              <a:rPr lang="en-US" dirty="0">
                <a:latin typeface="Arial" panose="020B0604020202020204" pitchFamily="34" charset="0"/>
              </a:rPr>
              <a:t>Weimer (2006). Enhancing scholarly work on teaching and learning. International Journal for the Scholarship of Teaching and Learning, 2 (1), 1-6.</a:t>
            </a:r>
          </a:p>
          <a:p>
            <a:r>
              <a:rPr lang="en-US" dirty="0">
                <a:latin typeface="Arial" panose="020B0604020202020204" pitchFamily="34" charset="0"/>
              </a:rPr>
              <a:t>Craig Nelson (2003). Doing It: Examples of several of the different genres of the scholarship of teaching and learning. Journal on Excellence in College Teaching, 14 (2 &amp; 3), 85-94.</a:t>
            </a:r>
          </a:p>
          <a:p>
            <a:r>
              <a:rPr lang="en-US" dirty="0">
                <a:latin typeface="Arial" panose="020B0604020202020204" pitchFamily="34" charset="0"/>
              </a:rPr>
              <a:t>DU Office of Teaching and Learning (</a:t>
            </a:r>
            <a:r>
              <a:rPr lang="en-US" dirty="0" err="1">
                <a:latin typeface="Arial" panose="020B0604020202020204" pitchFamily="34" charset="0"/>
              </a:rPr>
              <a:t>otl.du.edu</a:t>
            </a:r>
            <a:r>
              <a:rPr lang="en-US" dirty="0">
                <a:latin typeface="Arial" panose="020B0604020202020204" pitchFamily="34" charset="0"/>
              </a:rPr>
              <a:t> and  </a:t>
            </a:r>
            <a:r>
              <a:rPr lang="en-US" dirty="0">
                <a:hlinkClick r:id="rId3"/>
              </a:rPr>
              <a:t>https://portfolio.du.edu/sotl/page/69971</a:t>
            </a:r>
            <a:r>
              <a:rPr lang="en-US" dirty="0"/>
              <a:t>)</a:t>
            </a:r>
          </a:p>
          <a:p>
            <a:pPr lvl="1"/>
            <a:r>
              <a:rPr lang="en-US" dirty="0" err="1"/>
              <a:t>Kayoung</a:t>
            </a:r>
            <a:r>
              <a:rPr lang="en-US" dirty="0"/>
              <a:t> Kim</a:t>
            </a:r>
          </a:p>
          <a:p>
            <a:r>
              <a:rPr lang="en-US" dirty="0"/>
              <a:t>Aaron Richmond, Metropolitan State University of Denver</a:t>
            </a:r>
          </a:p>
          <a:p>
            <a:endParaRPr lang="en-US" dirty="0">
              <a:highlight>
                <a:srgbClr val="FFFF00"/>
              </a:highlight>
            </a:endParaRPr>
          </a:p>
        </p:txBody>
      </p:sp>
      <p:sp>
        <p:nvSpPr>
          <p:cNvPr id="6" name="Title 5">
            <a:extLst>
              <a:ext uri="{FF2B5EF4-FFF2-40B4-BE49-F238E27FC236}">
                <a16:creationId xmlns:a16="http://schemas.microsoft.com/office/drawing/2014/main" id="{85CF62FC-E0D8-D02B-F2A7-ADA43498A081}"/>
              </a:ext>
            </a:extLst>
          </p:cNvPr>
          <p:cNvSpPr>
            <a:spLocks noGrp="1"/>
          </p:cNvSpPr>
          <p:nvPr>
            <p:ph type="title"/>
          </p:nvPr>
        </p:nvSpPr>
        <p:spPr/>
        <p:txBody>
          <a:bodyPr/>
          <a:lstStyle/>
          <a:p>
            <a:r>
              <a:rPr lang="en-US" dirty="0"/>
              <a:t>REFERENCES</a:t>
            </a:r>
          </a:p>
        </p:txBody>
      </p:sp>
      <p:sp>
        <p:nvSpPr>
          <p:cNvPr id="5" name="TextBox 4">
            <a:extLst>
              <a:ext uri="{FF2B5EF4-FFF2-40B4-BE49-F238E27FC236}">
                <a16:creationId xmlns:a16="http://schemas.microsoft.com/office/drawing/2014/main" id="{30B54B21-A978-B83F-06AC-463796A358AB}"/>
              </a:ext>
            </a:extLst>
          </p:cNvPr>
          <p:cNvSpPr txBox="1"/>
          <p:nvPr/>
        </p:nvSpPr>
        <p:spPr>
          <a:xfrm>
            <a:off x="9080938" y="488731"/>
            <a:ext cx="0" cy="0"/>
          </a:xfrm>
          <a:prstGeom prst="rect">
            <a:avLst/>
          </a:prstGeom>
        </p:spPr>
        <p:txBody>
          <a:bodyPr spcFirstLastPara="1" vert="horz" wrap="none" lIns="121900" tIns="121900" rIns="121900" bIns="121900" rtlCol="0" anchor="t" anchorCtr="0">
            <a:noAutofit/>
          </a:bodyPr>
          <a:lstStyle/>
          <a:p>
            <a:pPr marL="0" indent="0" algn="l">
              <a:buNone/>
            </a:pPr>
            <a:endParaRPr lang="en-US" sz="1600" b="1" dirty="0">
              <a:solidFill>
                <a:srgbClr val="AA9767"/>
              </a:solidFill>
            </a:endParaRPr>
          </a:p>
        </p:txBody>
      </p:sp>
    </p:spTree>
    <p:extLst>
      <p:ext uri="{BB962C8B-B14F-4D97-AF65-F5344CB8AC3E}">
        <p14:creationId xmlns:p14="http://schemas.microsoft.com/office/powerpoint/2010/main" val="3415517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A9767"/>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7A548C-E958-6586-23F6-5706DF0966CB}"/>
              </a:ext>
            </a:extLst>
          </p:cNvPr>
          <p:cNvSpPr>
            <a:spLocks noGrp="1"/>
          </p:cNvSpPr>
          <p:nvPr>
            <p:ph type="title"/>
          </p:nvPr>
        </p:nvSpPr>
        <p:spPr/>
        <p:txBody>
          <a:bodyPr/>
          <a:lstStyle/>
          <a:p>
            <a:r>
              <a:rPr lang="en-US" dirty="0"/>
              <a:t>Thank You!</a:t>
            </a:r>
          </a:p>
        </p:txBody>
      </p:sp>
      <p:pic>
        <p:nvPicPr>
          <p:cNvPr id="2" name="Picture 1" descr="A picture containing tree, outdoor, grass, park&#10;&#10;Description automatically generated">
            <a:extLst>
              <a:ext uri="{FF2B5EF4-FFF2-40B4-BE49-F238E27FC236}">
                <a16:creationId xmlns:a16="http://schemas.microsoft.com/office/drawing/2014/main" id="{FE2F47E1-FA0C-49DB-6B17-0C8F4EAD75B9}"/>
              </a:ext>
            </a:extLst>
          </p:cNvPr>
          <p:cNvPicPr>
            <a:picLocks noChangeAspect="1"/>
          </p:cNvPicPr>
          <p:nvPr/>
        </p:nvPicPr>
        <p:blipFill>
          <a:blip r:embed="rId3"/>
          <a:stretch>
            <a:fillRect/>
          </a:stretch>
        </p:blipFill>
        <p:spPr>
          <a:xfrm>
            <a:off x="3922638" y="684703"/>
            <a:ext cx="2031805" cy="1354537"/>
          </a:xfrm>
          <a:prstGeom prst="rect">
            <a:avLst/>
          </a:prstGeom>
        </p:spPr>
      </p:pic>
      <p:sp>
        <p:nvSpPr>
          <p:cNvPr id="4" name="TextBox 3">
            <a:extLst>
              <a:ext uri="{FF2B5EF4-FFF2-40B4-BE49-F238E27FC236}">
                <a16:creationId xmlns:a16="http://schemas.microsoft.com/office/drawing/2014/main" id="{59E00FA6-D612-C69E-297A-04E57E9F199F}"/>
              </a:ext>
            </a:extLst>
          </p:cNvPr>
          <p:cNvSpPr txBox="1"/>
          <p:nvPr/>
        </p:nvSpPr>
        <p:spPr>
          <a:xfrm>
            <a:off x="327922" y="850487"/>
            <a:ext cx="12152671" cy="2308324"/>
          </a:xfrm>
          <a:prstGeom prst="rect">
            <a:avLst/>
          </a:prstGeom>
          <a:noFill/>
        </p:spPr>
        <p:txBody>
          <a:bodyPr wrap="square" rtlCol="0">
            <a:spAutoFit/>
          </a:bodyPr>
          <a:lstStyle/>
          <a:p>
            <a:r>
              <a:rPr lang="en-US" sz="3600" dirty="0"/>
              <a:t>Kellie Keeling					</a:t>
            </a:r>
            <a:r>
              <a:rPr lang="en-US" sz="3600" dirty="0">
                <a:solidFill>
                  <a:schemeClr val="tx1"/>
                </a:solidFill>
              </a:rPr>
              <a:t>DU Hiring:</a:t>
            </a:r>
            <a:br>
              <a:rPr lang="en-US" sz="3600" dirty="0">
                <a:solidFill>
                  <a:schemeClr val="tx1"/>
                </a:solidFill>
              </a:rPr>
            </a:br>
            <a:r>
              <a:rPr lang="en-US" sz="3600" dirty="0"/>
              <a:t>KKeeling@du.edu	</a:t>
            </a:r>
            <a:r>
              <a:rPr lang="en-US" sz="3600" dirty="0">
                <a:solidFill>
                  <a:schemeClr val="tx1"/>
                </a:solidFill>
              </a:rPr>
              <a:t> 			 Assoc/Full Professor of</a:t>
            </a:r>
          </a:p>
          <a:p>
            <a:r>
              <a:rPr lang="en-US" sz="3600" dirty="0"/>
              <a:t>							</a:t>
            </a:r>
            <a:r>
              <a:rPr lang="en-US" sz="3600" dirty="0">
                <a:solidFill>
                  <a:schemeClr val="tx1"/>
                </a:solidFill>
              </a:rPr>
              <a:t> Business Info &amp; Analytics </a:t>
            </a:r>
          </a:p>
          <a:p>
            <a:endParaRPr lang="en-US" sz="3600" dirty="0">
              <a:solidFill>
                <a:schemeClr val="tx1"/>
              </a:solidFill>
            </a:endParaRPr>
          </a:p>
        </p:txBody>
      </p:sp>
      <p:sp>
        <p:nvSpPr>
          <p:cNvPr id="5" name="Title 5">
            <a:extLst>
              <a:ext uri="{FF2B5EF4-FFF2-40B4-BE49-F238E27FC236}">
                <a16:creationId xmlns:a16="http://schemas.microsoft.com/office/drawing/2014/main" id="{8716CED9-32F8-464E-0126-EA3942CF7600}"/>
              </a:ext>
            </a:extLst>
          </p:cNvPr>
          <p:cNvSpPr txBox="1">
            <a:spLocks/>
          </p:cNvSpPr>
          <p:nvPr/>
        </p:nvSpPr>
        <p:spPr>
          <a:xfrm>
            <a:off x="283745" y="2333299"/>
            <a:ext cx="4003757" cy="145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Neue Haas Grotesk Text Pro" panose="020B0504020202020204" pitchFamily="34" charset="77"/>
                <a:ea typeface="+mj-ea"/>
                <a:cs typeface="+mj-cs"/>
              </a:defRPr>
            </a:lvl1pPr>
          </a:lstStyle>
          <a:p>
            <a:r>
              <a:rPr lang="en-US"/>
              <a:t>Thank You!</a:t>
            </a:r>
            <a:endParaRPr lang="en-US" dirty="0"/>
          </a:p>
        </p:txBody>
      </p:sp>
      <p:pic>
        <p:nvPicPr>
          <p:cNvPr id="7" name="Picture 6" descr="Qr code&#10;&#10;Description automatically generated">
            <a:extLst>
              <a:ext uri="{FF2B5EF4-FFF2-40B4-BE49-F238E27FC236}">
                <a16:creationId xmlns:a16="http://schemas.microsoft.com/office/drawing/2014/main" id="{B3BFE6E5-C011-BED0-D3C6-B53658744074}"/>
              </a:ext>
            </a:extLst>
          </p:cNvPr>
          <p:cNvPicPr>
            <a:picLocks noChangeAspect="1"/>
          </p:cNvPicPr>
          <p:nvPr/>
        </p:nvPicPr>
        <p:blipFill>
          <a:blip r:embed="rId4"/>
          <a:stretch>
            <a:fillRect/>
          </a:stretch>
        </p:blipFill>
        <p:spPr>
          <a:xfrm>
            <a:off x="10268435" y="4853351"/>
            <a:ext cx="1693985" cy="1693985"/>
          </a:xfrm>
          <a:prstGeom prst="rect">
            <a:avLst/>
          </a:prstGeom>
        </p:spPr>
      </p:pic>
      <p:pic>
        <p:nvPicPr>
          <p:cNvPr id="8" name="Picture 7" descr="A picture containing tree, sky, outdoor, house&#10;&#10;Description automatically generated">
            <a:extLst>
              <a:ext uri="{FF2B5EF4-FFF2-40B4-BE49-F238E27FC236}">
                <a16:creationId xmlns:a16="http://schemas.microsoft.com/office/drawing/2014/main" id="{8580AD73-CD6C-92B8-8493-36570AB89836}"/>
              </a:ext>
            </a:extLst>
          </p:cNvPr>
          <p:cNvPicPr>
            <a:picLocks noChangeAspect="1"/>
          </p:cNvPicPr>
          <p:nvPr/>
        </p:nvPicPr>
        <p:blipFill>
          <a:blip r:embed="rId5"/>
          <a:stretch>
            <a:fillRect/>
          </a:stretch>
        </p:blipFill>
        <p:spPr>
          <a:xfrm>
            <a:off x="283745" y="4315018"/>
            <a:ext cx="3638893" cy="2436037"/>
          </a:xfrm>
          <a:prstGeom prst="rect">
            <a:avLst/>
          </a:prstGeom>
        </p:spPr>
      </p:pic>
      <p:pic>
        <p:nvPicPr>
          <p:cNvPr id="9" name="Picture 8" descr="A picture containing sky, outdoor, day&#10;&#10;Description automatically generated">
            <a:extLst>
              <a:ext uri="{FF2B5EF4-FFF2-40B4-BE49-F238E27FC236}">
                <a16:creationId xmlns:a16="http://schemas.microsoft.com/office/drawing/2014/main" id="{533187ED-A5D9-2053-DB2E-87BD179B635E}"/>
              </a:ext>
            </a:extLst>
          </p:cNvPr>
          <p:cNvPicPr>
            <a:picLocks noChangeAspect="1"/>
          </p:cNvPicPr>
          <p:nvPr/>
        </p:nvPicPr>
        <p:blipFill>
          <a:blip r:embed="rId6"/>
          <a:stretch>
            <a:fillRect/>
          </a:stretch>
        </p:blipFill>
        <p:spPr>
          <a:xfrm>
            <a:off x="5628175" y="4315017"/>
            <a:ext cx="3654057" cy="2436038"/>
          </a:xfrm>
          <a:prstGeom prst="rect">
            <a:avLst/>
          </a:prstGeom>
        </p:spPr>
      </p:pic>
      <p:sp>
        <p:nvSpPr>
          <p:cNvPr id="10" name="TextBox 9">
            <a:extLst>
              <a:ext uri="{FF2B5EF4-FFF2-40B4-BE49-F238E27FC236}">
                <a16:creationId xmlns:a16="http://schemas.microsoft.com/office/drawing/2014/main" id="{84690823-9AFA-5385-E40E-0E86D3938E91}"/>
              </a:ext>
            </a:extLst>
          </p:cNvPr>
          <p:cNvSpPr txBox="1"/>
          <p:nvPr/>
        </p:nvSpPr>
        <p:spPr>
          <a:xfrm>
            <a:off x="9651510" y="6488668"/>
            <a:ext cx="4762500" cy="369332"/>
          </a:xfrm>
          <a:prstGeom prst="rect">
            <a:avLst/>
          </a:prstGeom>
          <a:solidFill>
            <a:schemeClr val="tx1"/>
          </a:solidFill>
        </p:spPr>
        <p:txBody>
          <a:bodyPr wrap="square">
            <a:spAutoFit/>
          </a:bodyPr>
          <a:lstStyle/>
          <a:p>
            <a:r>
              <a:rPr lang="en-US" b="1" dirty="0">
                <a:hlinkClick r:id="rId7"/>
              </a:rPr>
              <a:t>bit.ly/KKPresentationFiles</a:t>
            </a:r>
            <a:endParaRPr lang="en-US" b="1" dirty="0"/>
          </a:p>
        </p:txBody>
      </p:sp>
    </p:spTree>
    <p:extLst>
      <p:ext uri="{BB962C8B-B14F-4D97-AF65-F5344CB8AC3E}">
        <p14:creationId xmlns:p14="http://schemas.microsoft.com/office/powerpoint/2010/main" val="417395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3F57-86E8-7207-A253-2E83216F5B74}"/>
              </a:ext>
            </a:extLst>
          </p:cNvPr>
          <p:cNvSpPr>
            <a:spLocks noGrp="1"/>
          </p:cNvSpPr>
          <p:nvPr>
            <p:ph type="title"/>
          </p:nvPr>
        </p:nvSpPr>
        <p:spPr/>
        <p:txBody>
          <a:bodyPr>
            <a:normAutofit fontScale="90000"/>
          </a:bodyPr>
          <a:lstStyle/>
          <a:p>
            <a:r>
              <a:rPr lang="en-US" dirty="0"/>
              <a:t>Adv Predictive Modeling with R</a:t>
            </a:r>
          </a:p>
        </p:txBody>
      </p:sp>
      <p:pic>
        <p:nvPicPr>
          <p:cNvPr id="4" name="Picture 3">
            <a:extLst>
              <a:ext uri="{FF2B5EF4-FFF2-40B4-BE49-F238E27FC236}">
                <a16:creationId xmlns:a16="http://schemas.microsoft.com/office/drawing/2014/main" id="{3BCE5944-F9FF-FCD1-D17B-4FBC52B8A733}"/>
              </a:ext>
            </a:extLst>
          </p:cNvPr>
          <p:cNvPicPr>
            <a:picLocks noChangeAspect="1"/>
          </p:cNvPicPr>
          <p:nvPr/>
        </p:nvPicPr>
        <p:blipFill>
          <a:blip r:embed="rId3"/>
          <a:stretch>
            <a:fillRect/>
          </a:stretch>
        </p:blipFill>
        <p:spPr>
          <a:xfrm>
            <a:off x="5097895" y="1274618"/>
            <a:ext cx="6677010" cy="5543836"/>
          </a:xfrm>
          <a:prstGeom prst="rect">
            <a:avLst/>
          </a:prstGeom>
        </p:spPr>
      </p:pic>
      <p:sp>
        <p:nvSpPr>
          <p:cNvPr id="5" name="Subtitle 1">
            <a:extLst>
              <a:ext uri="{FF2B5EF4-FFF2-40B4-BE49-F238E27FC236}">
                <a16:creationId xmlns:a16="http://schemas.microsoft.com/office/drawing/2014/main" id="{5B1E64C8-3D7A-8E8A-88A5-705EC84626F5}"/>
              </a:ext>
            </a:extLst>
          </p:cNvPr>
          <p:cNvSpPr>
            <a:spLocks noGrp="1"/>
          </p:cNvSpPr>
          <p:nvPr>
            <p:ph type="body" sz="quarter" idx="10"/>
          </p:nvPr>
        </p:nvSpPr>
        <p:spPr>
          <a:xfrm>
            <a:off x="524424" y="1492248"/>
            <a:ext cx="4296957" cy="5108575"/>
          </a:xfrm>
        </p:spPr>
        <p:txBody>
          <a:bodyPr>
            <a:noAutofit/>
          </a:bodyPr>
          <a:lstStyle/>
          <a:p>
            <a:r>
              <a:rPr lang="en-US" sz="2400" dirty="0"/>
              <a:t>Typically Final Quarter of 4-quarter MSBA program</a:t>
            </a:r>
          </a:p>
          <a:p>
            <a:r>
              <a:rPr lang="en-US" sz="2400" dirty="0"/>
              <a:t>Most students have had</a:t>
            </a:r>
          </a:p>
          <a:p>
            <a:pPr lvl="1"/>
            <a:r>
              <a:rPr lang="en-US" dirty="0"/>
              <a:t>Business Statistics</a:t>
            </a:r>
          </a:p>
          <a:p>
            <a:pPr lvl="1"/>
            <a:r>
              <a:rPr lang="en-US" dirty="0"/>
              <a:t>Predictive Analytics</a:t>
            </a:r>
          </a:p>
          <a:p>
            <a:pPr lvl="1"/>
            <a:r>
              <a:rPr lang="en-US" dirty="0"/>
              <a:t>Data Mining/Viz</a:t>
            </a:r>
          </a:p>
          <a:p>
            <a:pPr lvl="1"/>
            <a:r>
              <a:rPr lang="en-US" dirty="0"/>
              <a:t>Text mining/social network)</a:t>
            </a:r>
          </a:p>
          <a:p>
            <a:r>
              <a:rPr lang="en-US" sz="2400" dirty="0"/>
              <a:t>Summer version 2h10m classes</a:t>
            </a:r>
          </a:p>
          <a:p>
            <a:r>
              <a:rPr lang="en-US" sz="2400" dirty="0"/>
              <a:t>Book: </a:t>
            </a:r>
            <a:r>
              <a:rPr lang="en-US" sz="2400" i="1" dirty="0">
                <a:effectLst/>
              </a:rPr>
              <a:t>An Introduction to Statistical Learning with Applications in R</a:t>
            </a:r>
            <a:endParaRPr lang="en-US" sz="2400" dirty="0"/>
          </a:p>
        </p:txBody>
      </p:sp>
    </p:spTree>
    <p:extLst>
      <p:ext uri="{BB962C8B-B14F-4D97-AF65-F5344CB8AC3E}">
        <p14:creationId xmlns:p14="http://schemas.microsoft.com/office/powerpoint/2010/main" val="155307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3F57-86E8-7207-A253-2E83216F5B74}"/>
              </a:ext>
            </a:extLst>
          </p:cNvPr>
          <p:cNvSpPr>
            <a:spLocks noGrp="1"/>
          </p:cNvSpPr>
          <p:nvPr>
            <p:ph type="title"/>
          </p:nvPr>
        </p:nvSpPr>
        <p:spPr/>
        <p:txBody>
          <a:bodyPr>
            <a:normAutofit fontScale="90000"/>
          </a:bodyPr>
          <a:lstStyle/>
          <a:p>
            <a:r>
              <a:rPr lang="en-US" dirty="0"/>
              <a:t>Adv Predictive Modeling with R</a:t>
            </a:r>
          </a:p>
        </p:txBody>
      </p:sp>
      <p:sp>
        <p:nvSpPr>
          <p:cNvPr id="5" name="Subtitle 1">
            <a:extLst>
              <a:ext uri="{FF2B5EF4-FFF2-40B4-BE49-F238E27FC236}">
                <a16:creationId xmlns:a16="http://schemas.microsoft.com/office/drawing/2014/main" id="{5B1E64C8-3D7A-8E8A-88A5-705EC84626F5}"/>
              </a:ext>
            </a:extLst>
          </p:cNvPr>
          <p:cNvSpPr>
            <a:spLocks noGrp="1"/>
          </p:cNvSpPr>
          <p:nvPr>
            <p:ph type="body" sz="quarter" idx="10"/>
          </p:nvPr>
        </p:nvSpPr>
        <p:spPr>
          <a:xfrm>
            <a:off x="1315849" y="1749425"/>
            <a:ext cx="5531759" cy="4828019"/>
          </a:xfrm>
        </p:spPr>
        <p:txBody>
          <a:bodyPr>
            <a:noAutofit/>
          </a:bodyPr>
          <a:lstStyle/>
          <a:p>
            <a:pPr marL="0" indent="0">
              <a:buNone/>
            </a:pPr>
            <a:r>
              <a:rPr lang="en-US" dirty="0" err="1"/>
              <a:t>DataCamp</a:t>
            </a:r>
            <a:r>
              <a:rPr lang="en-US" dirty="0"/>
              <a:t>, Intro to R,</a:t>
            </a:r>
            <a:br>
              <a:rPr lang="en-US" dirty="0"/>
            </a:br>
            <a:r>
              <a:rPr lang="en-US" dirty="0"/>
              <a:t> Programming Reminders,</a:t>
            </a:r>
            <a:br>
              <a:rPr lang="en-US" dirty="0"/>
            </a:br>
            <a:r>
              <a:rPr lang="en-US" dirty="0"/>
              <a:t> Visualizing Data</a:t>
            </a:r>
            <a:endParaRPr lang="en-US" sz="300" dirty="0"/>
          </a:p>
          <a:p>
            <a:pPr marL="0" indent="0">
              <a:buNone/>
            </a:pPr>
            <a:r>
              <a:rPr lang="en-US" dirty="0"/>
              <a:t>Regression Reminders</a:t>
            </a:r>
          </a:p>
          <a:p>
            <a:pPr marL="0" indent="0">
              <a:buNone/>
            </a:pPr>
            <a:r>
              <a:rPr lang="en-US" dirty="0"/>
              <a:t>Classification</a:t>
            </a:r>
            <a:br>
              <a:rPr lang="en-US" dirty="0"/>
            </a:br>
            <a:r>
              <a:rPr lang="en-US" dirty="0"/>
              <a:t> Reminders/Logistic/Trees</a:t>
            </a:r>
          </a:p>
          <a:p>
            <a:pPr marL="0" indent="0">
              <a:buNone/>
            </a:pPr>
            <a:r>
              <a:rPr lang="en-US" dirty="0"/>
              <a:t>New Topics: Cross Validation,</a:t>
            </a:r>
            <a:br>
              <a:rPr lang="en-US" dirty="0"/>
            </a:br>
            <a:r>
              <a:rPr lang="en-US" dirty="0"/>
              <a:t> Ridge/Lasso, GAMS, Bagging,</a:t>
            </a:r>
            <a:br>
              <a:rPr lang="en-US" dirty="0"/>
            </a:br>
            <a:r>
              <a:rPr lang="en-US" dirty="0"/>
              <a:t> RF, SVM, NN, Deep Learning</a:t>
            </a:r>
            <a:br>
              <a:rPr lang="en-US" dirty="0"/>
            </a:br>
            <a:endParaRPr lang="en-US" dirty="0"/>
          </a:p>
        </p:txBody>
      </p:sp>
      <p:pic>
        <p:nvPicPr>
          <p:cNvPr id="3" name="Picture 2">
            <a:extLst>
              <a:ext uri="{FF2B5EF4-FFF2-40B4-BE49-F238E27FC236}">
                <a16:creationId xmlns:a16="http://schemas.microsoft.com/office/drawing/2014/main" id="{6D6C630C-3400-F478-A74E-5A3ED449FAA5}"/>
              </a:ext>
            </a:extLst>
          </p:cNvPr>
          <p:cNvPicPr>
            <a:picLocks noChangeAspect="1"/>
          </p:cNvPicPr>
          <p:nvPr/>
        </p:nvPicPr>
        <p:blipFill>
          <a:blip r:embed="rId3"/>
          <a:stretch>
            <a:fillRect/>
          </a:stretch>
        </p:blipFill>
        <p:spPr>
          <a:xfrm>
            <a:off x="7266712" y="1319646"/>
            <a:ext cx="4305219" cy="5444836"/>
          </a:xfrm>
          <a:prstGeom prst="rect">
            <a:avLst/>
          </a:prstGeom>
          <a:ln>
            <a:solidFill>
              <a:schemeClr val="tx1"/>
            </a:solidFill>
          </a:ln>
        </p:spPr>
      </p:pic>
      <p:sp>
        <p:nvSpPr>
          <p:cNvPr id="6" name="Right Brace 5">
            <a:extLst>
              <a:ext uri="{FF2B5EF4-FFF2-40B4-BE49-F238E27FC236}">
                <a16:creationId xmlns:a16="http://schemas.microsoft.com/office/drawing/2014/main" id="{A282BB2D-5DD1-D8B1-8540-AC27A3E2FA61}"/>
              </a:ext>
            </a:extLst>
          </p:cNvPr>
          <p:cNvSpPr/>
          <p:nvPr/>
        </p:nvSpPr>
        <p:spPr>
          <a:xfrm rot="10800000">
            <a:off x="5652654" y="2161309"/>
            <a:ext cx="1614055" cy="665018"/>
          </a:xfrm>
          <a:prstGeom prst="rightBrace">
            <a:avLst>
              <a:gd name="adj1" fmla="val 8333"/>
              <a:gd name="adj2" fmla="val 5156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459D8D90-1C0B-980A-0BA4-70F6E836AA52}"/>
              </a:ext>
            </a:extLst>
          </p:cNvPr>
          <p:cNvSpPr/>
          <p:nvPr/>
        </p:nvSpPr>
        <p:spPr>
          <a:xfrm rot="10800000">
            <a:off x="5351318" y="3238210"/>
            <a:ext cx="1877292" cy="814244"/>
          </a:xfrm>
          <a:prstGeom prst="rightBrace">
            <a:avLst>
              <a:gd name="adj1" fmla="val 8333"/>
              <a:gd name="adj2" fmla="val 917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C704421C-4ECB-B0D4-26EE-102E82803410}"/>
              </a:ext>
            </a:extLst>
          </p:cNvPr>
          <p:cNvSpPr/>
          <p:nvPr/>
        </p:nvSpPr>
        <p:spPr>
          <a:xfrm rot="10800000">
            <a:off x="5770418" y="4052453"/>
            <a:ext cx="1420087" cy="561108"/>
          </a:xfrm>
          <a:prstGeom prst="rightBrace">
            <a:avLst>
              <a:gd name="adj1" fmla="val 8333"/>
              <a:gd name="adj2" fmla="val 722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CB6FD3E-B723-AE2B-29AC-A253AD12ABCF}"/>
              </a:ext>
            </a:extLst>
          </p:cNvPr>
          <p:cNvSpPr/>
          <p:nvPr/>
        </p:nvSpPr>
        <p:spPr>
          <a:xfrm rot="10800000">
            <a:off x="6243144" y="4717615"/>
            <a:ext cx="947359" cy="1859826"/>
          </a:xfrm>
          <a:prstGeom prst="rightBrace">
            <a:avLst>
              <a:gd name="adj1" fmla="val 8333"/>
              <a:gd name="adj2" fmla="val 5994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a:extLst>
              <a:ext uri="{FF2B5EF4-FFF2-40B4-BE49-F238E27FC236}">
                <a16:creationId xmlns:a16="http://schemas.microsoft.com/office/drawing/2014/main" id="{F6AB99DE-135E-31D3-8C4B-941E679D8B03}"/>
              </a:ext>
            </a:extLst>
          </p:cNvPr>
          <p:cNvSpPr/>
          <p:nvPr/>
        </p:nvSpPr>
        <p:spPr>
          <a:xfrm>
            <a:off x="6421582" y="4592780"/>
            <a:ext cx="800100" cy="957749"/>
          </a:xfrm>
          <a:custGeom>
            <a:avLst/>
            <a:gdLst>
              <a:gd name="connsiteX0" fmla="*/ 56351 w 866842"/>
              <a:gd name="connsiteY0" fmla="*/ 0 h 926575"/>
              <a:gd name="connsiteX1" fmla="*/ 45960 w 866842"/>
              <a:gd name="connsiteY1" fmla="*/ 83128 h 926575"/>
              <a:gd name="connsiteX2" fmla="*/ 14787 w 866842"/>
              <a:gd name="connsiteY2" fmla="*/ 155864 h 926575"/>
              <a:gd name="connsiteX3" fmla="*/ 56351 w 866842"/>
              <a:gd name="connsiteY3" fmla="*/ 446809 h 926575"/>
              <a:gd name="connsiteX4" fmla="*/ 170651 w 866842"/>
              <a:gd name="connsiteY4" fmla="*/ 467591 h 926575"/>
              <a:gd name="connsiteX5" fmla="*/ 232996 w 866842"/>
              <a:gd name="connsiteY5" fmla="*/ 488373 h 926575"/>
              <a:gd name="connsiteX6" fmla="*/ 264169 w 866842"/>
              <a:gd name="connsiteY6" fmla="*/ 498764 h 926575"/>
              <a:gd name="connsiteX7" fmla="*/ 336905 w 866842"/>
              <a:gd name="connsiteY7" fmla="*/ 540328 h 926575"/>
              <a:gd name="connsiteX8" fmla="*/ 420033 w 866842"/>
              <a:gd name="connsiteY8" fmla="*/ 633846 h 926575"/>
              <a:gd name="connsiteX9" fmla="*/ 451205 w 866842"/>
              <a:gd name="connsiteY9" fmla="*/ 665019 h 926575"/>
              <a:gd name="connsiteX10" fmla="*/ 492769 w 866842"/>
              <a:gd name="connsiteY10" fmla="*/ 727364 h 926575"/>
              <a:gd name="connsiteX11" fmla="*/ 513551 w 866842"/>
              <a:gd name="connsiteY11" fmla="*/ 758537 h 926575"/>
              <a:gd name="connsiteX12" fmla="*/ 544724 w 866842"/>
              <a:gd name="connsiteY12" fmla="*/ 789709 h 926575"/>
              <a:gd name="connsiteX13" fmla="*/ 586287 w 866842"/>
              <a:gd name="connsiteY13" fmla="*/ 852055 h 926575"/>
              <a:gd name="connsiteX14" fmla="*/ 627851 w 866842"/>
              <a:gd name="connsiteY14" fmla="*/ 872837 h 926575"/>
              <a:gd name="connsiteX15" fmla="*/ 690196 w 866842"/>
              <a:gd name="connsiteY15" fmla="*/ 914400 h 926575"/>
              <a:gd name="connsiteX16" fmla="*/ 866842 w 866842"/>
              <a:gd name="connsiteY16" fmla="*/ 924791 h 92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6842" h="926575">
                <a:moveTo>
                  <a:pt x="56351" y="0"/>
                </a:moveTo>
                <a:cubicBezTo>
                  <a:pt x="52887" y="27709"/>
                  <a:pt x="53155" y="56146"/>
                  <a:pt x="45960" y="83128"/>
                </a:cubicBezTo>
                <a:cubicBezTo>
                  <a:pt x="39163" y="108616"/>
                  <a:pt x="16432" y="129537"/>
                  <a:pt x="14787" y="155864"/>
                </a:cubicBezTo>
                <a:cubicBezTo>
                  <a:pt x="9663" y="237854"/>
                  <a:pt x="-33371" y="386996"/>
                  <a:pt x="56351" y="446809"/>
                </a:cubicBezTo>
                <a:cubicBezTo>
                  <a:pt x="78530" y="461595"/>
                  <a:pt x="167125" y="467150"/>
                  <a:pt x="170651" y="467591"/>
                </a:cubicBezTo>
                <a:lnTo>
                  <a:pt x="232996" y="488373"/>
                </a:lnTo>
                <a:cubicBezTo>
                  <a:pt x="243387" y="491837"/>
                  <a:pt x="255055" y="492688"/>
                  <a:pt x="264169" y="498764"/>
                </a:cubicBezTo>
                <a:cubicBezTo>
                  <a:pt x="308230" y="528138"/>
                  <a:pt x="284172" y="513961"/>
                  <a:pt x="336905" y="540328"/>
                </a:cubicBezTo>
                <a:cubicBezTo>
                  <a:pt x="373991" y="595955"/>
                  <a:pt x="348855" y="562667"/>
                  <a:pt x="420033" y="633846"/>
                </a:cubicBezTo>
                <a:cubicBezTo>
                  <a:pt x="430424" y="644237"/>
                  <a:pt x="443054" y="652792"/>
                  <a:pt x="451205" y="665019"/>
                </a:cubicBezTo>
                <a:lnTo>
                  <a:pt x="492769" y="727364"/>
                </a:lnTo>
                <a:cubicBezTo>
                  <a:pt x="499696" y="737755"/>
                  <a:pt x="504720" y="749706"/>
                  <a:pt x="513551" y="758537"/>
                </a:cubicBezTo>
                <a:cubicBezTo>
                  <a:pt x="523942" y="768928"/>
                  <a:pt x="535702" y="778110"/>
                  <a:pt x="544724" y="789709"/>
                </a:cubicBezTo>
                <a:cubicBezTo>
                  <a:pt x="560058" y="809424"/>
                  <a:pt x="563947" y="840885"/>
                  <a:pt x="586287" y="852055"/>
                </a:cubicBezTo>
                <a:cubicBezTo>
                  <a:pt x="600142" y="858982"/>
                  <a:pt x="614568" y="864868"/>
                  <a:pt x="627851" y="872837"/>
                </a:cubicBezTo>
                <a:cubicBezTo>
                  <a:pt x="649268" y="885687"/>
                  <a:pt x="665705" y="909502"/>
                  <a:pt x="690196" y="914400"/>
                </a:cubicBezTo>
                <a:cubicBezTo>
                  <a:pt x="782908" y="932942"/>
                  <a:pt x="724490" y="924791"/>
                  <a:pt x="866842" y="92479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05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A1B8A-0D20-EF7E-361B-43A755DA3305}"/>
              </a:ext>
            </a:extLst>
          </p:cNvPr>
          <p:cNvSpPr>
            <a:spLocks noGrp="1"/>
          </p:cNvSpPr>
          <p:nvPr>
            <p:ph sz="quarter" idx="11"/>
          </p:nvPr>
        </p:nvSpPr>
        <p:spPr>
          <a:xfrm>
            <a:off x="4993105" y="426025"/>
            <a:ext cx="6781800" cy="4928755"/>
          </a:xfrm>
        </p:spPr>
        <p:txBody>
          <a:bodyPr>
            <a:noAutofit/>
          </a:bodyPr>
          <a:lstStyle/>
          <a:p>
            <a:r>
              <a:rPr lang="en-US" sz="3000" dirty="0"/>
              <a:t>Start with 2 </a:t>
            </a:r>
            <a:r>
              <a:rPr lang="en-US" sz="3000" dirty="0" err="1"/>
              <a:t>DataCamp</a:t>
            </a:r>
            <a:r>
              <a:rPr lang="en-US" sz="3000" dirty="0"/>
              <a:t> courses (assign week before class and due end of first week)</a:t>
            </a:r>
          </a:p>
          <a:p>
            <a:pPr lvl="1"/>
            <a:r>
              <a:rPr lang="en-US" sz="3000" b="1" dirty="0">
                <a:effectLst/>
              </a:rPr>
              <a:t>Introduction to the </a:t>
            </a:r>
            <a:r>
              <a:rPr lang="en-US" sz="3000" b="1" dirty="0" err="1">
                <a:effectLst/>
              </a:rPr>
              <a:t>Tidyverse</a:t>
            </a:r>
            <a:r>
              <a:rPr lang="en-US" sz="3000" dirty="0">
                <a:effectLst/>
              </a:rPr>
              <a:t> </a:t>
            </a:r>
          </a:p>
          <a:p>
            <a:pPr lvl="2"/>
            <a:r>
              <a:rPr lang="en-US" sz="3000" dirty="0">
                <a:effectLst/>
              </a:rPr>
              <a:t>Data Wrangling</a:t>
            </a:r>
          </a:p>
          <a:p>
            <a:pPr lvl="2"/>
            <a:r>
              <a:rPr lang="en-US" sz="3000" dirty="0"/>
              <a:t>Data Visualization</a:t>
            </a:r>
          </a:p>
          <a:p>
            <a:pPr lvl="2"/>
            <a:r>
              <a:rPr lang="en-US" sz="3000" dirty="0">
                <a:effectLst/>
              </a:rPr>
              <a:t>Grouping and Summarizing</a:t>
            </a:r>
          </a:p>
          <a:p>
            <a:pPr lvl="2"/>
            <a:r>
              <a:rPr lang="en-US" sz="3000" dirty="0"/>
              <a:t>Types of Visualizations</a:t>
            </a:r>
          </a:p>
          <a:p>
            <a:pPr lvl="1"/>
            <a:r>
              <a:rPr lang="en-US" sz="3000" b="1" dirty="0">
                <a:effectLst/>
              </a:rPr>
              <a:t>Intermediate R </a:t>
            </a:r>
          </a:p>
          <a:p>
            <a:pPr lvl="2"/>
            <a:r>
              <a:rPr lang="en-US" sz="3000" dirty="0">
                <a:effectLst/>
              </a:rPr>
              <a:t>Conditionals and Control Flow</a:t>
            </a:r>
          </a:p>
          <a:p>
            <a:pPr lvl="2"/>
            <a:r>
              <a:rPr lang="en-US" sz="3000" dirty="0">
                <a:effectLst/>
              </a:rPr>
              <a:t>Loops</a:t>
            </a:r>
          </a:p>
          <a:p>
            <a:pPr lvl="2"/>
            <a:r>
              <a:rPr lang="en-US" sz="3000" dirty="0">
                <a:effectLst/>
              </a:rPr>
              <a:t>Functions</a:t>
            </a:r>
            <a:endParaRPr lang="en-US" sz="3000" dirty="0"/>
          </a:p>
          <a:p>
            <a:endParaRPr lang="en-US" dirty="0"/>
          </a:p>
          <a:p>
            <a:pPr lvl="1"/>
            <a:endParaRPr lang="en-US" dirty="0"/>
          </a:p>
        </p:txBody>
      </p:sp>
      <p:sp>
        <p:nvSpPr>
          <p:cNvPr id="3" name="Title 2">
            <a:extLst>
              <a:ext uri="{FF2B5EF4-FFF2-40B4-BE49-F238E27FC236}">
                <a16:creationId xmlns:a16="http://schemas.microsoft.com/office/drawing/2014/main" id="{6705078A-CDE2-9B54-107B-62BC3609576F}"/>
              </a:ext>
            </a:extLst>
          </p:cNvPr>
          <p:cNvSpPr>
            <a:spLocks noGrp="1"/>
          </p:cNvSpPr>
          <p:nvPr>
            <p:ph type="title"/>
          </p:nvPr>
        </p:nvSpPr>
        <p:spPr/>
        <p:txBody>
          <a:bodyPr>
            <a:normAutofit fontScale="90000"/>
          </a:bodyPr>
          <a:lstStyle/>
          <a:p>
            <a:r>
              <a:rPr lang="en-US" dirty="0"/>
              <a:t>Approach to Programming</a:t>
            </a:r>
            <a:br>
              <a:rPr lang="en-US" dirty="0"/>
            </a:br>
            <a:br>
              <a:rPr lang="en-US" dirty="0"/>
            </a:br>
            <a:r>
              <a:rPr lang="en-US" dirty="0" err="1"/>
              <a:t>DataCamp</a:t>
            </a:r>
            <a:r>
              <a:rPr lang="en-US" dirty="0"/>
              <a:t> </a:t>
            </a:r>
            <a:r>
              <a:rPr lang="en-US" sz="2700" dirty="0" err="1"/>
              <a:t>www.datacamp.com</a:t>
            </a:r>
            <a:r>
              <a:rPr lang="en-US" sz="2700" dirty="0"/>
              <a:t>/</a:t>
            </a:r>
            <a:br>
              <a:rPr lang="en-US" sz="2700" dirty="0"/>
            </a:br>
            <a:r>
              <a:rPr lang="en-US" sz="2700" dirty="0"/>
              <a:t> groups/classrooms</a:t>
            </a:r>
            <a:endParaRPr lang="en-US" dirty="0"/>
          </a:p>
        </p:txBody>
      </p:sp>
    </p:spTree>
    <p:extLst>
      <p:ext uri="{BB962C8B-B14F-4D97-AF65-F5344CB8AC3E}">
        <p14:creationId xmlns:p14="http://schemas.microsoft.com/office/powerpoint/2010/main" val="67137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551DE-1DBE-69EB-23F1-A1E61794F102}"/>
              </a:ext>
            </a:extLst>
          </p:cNvPr>
          <p:cNvSpPr>
            <a:spLocks noGrp="1"/>
          </p:cNvSpPr>
          <p:nvPr>
            <p:ph type="body" sz="quarter" idx="10"/>
          </p:nvPr>
        </p:nvSpPr>
        <p:spPr/>
        <p:txBody>
          <a:bodyPr/>
          <a:lstStyle/>
          <a:p>
            <a:r>
              <a:rPr lang="en-US" dirty="0" err="1"/>
              <a:t>Rstudio</a:t>
            </a:r>
            <a:r>
              <a:rPr lang="en-US" dirty="0"/>
              <a:t> – </a:t>
            </a:r>
            <a:r>
              <a:rPr lang="en-US" dirty="0" err="1"/>
              <a:t>Rmarkdown</a:t>
            </a:r>
            <a:r>
              <a:rPr lang="en-US" dirty="0"/>
              <a:t> to create .html files</a:t>
            </a:r>
          </a:p>
        </p:txBody>
      </p:sp>
      <p:sp>
        <p:nvSpPr>
          <p:cNvPr id="3" name="Title 2">
            <a:extLst>
              <a:ext uri="{FF2B5EF4-FFF2-40B4-BE49-F238E27FC236}">
                <a16:creationId xmlns:a16="http://schemas.microsoft.com/office/drawing/2014/main" id="{5BE746F1-F24F-EE5F-2ABF-FCD2E74B1141}"/>
              </a:ext>
            </a:extLst>
          </p:cNvPr>
          <p:cNvSpPr>
            <a:spLocks noGrp="1"/>
          </p:cNvSpPr>
          <p:nvPr>
            <p:ph type="title"/>
          </p:nvPr>
        </p:nvSpPr>
        <p:spPr/>
        <p:txBody>
          <a:bodyPr/>
          <a:lstStyle/>
          <a:p>
            <a:r>
              <a:rPr lang="en-US" dirty="0"/>
              <a:t>Class Notes</a:t>
            </a:r>
          </a:p>
        </p:txBody>
      </p:sp>
      <p:pic>
        <p:nvPicPr>
          <p:cNvPr id="4" name="Picture 3">
            <a:extLst>
              <a:ext uri="{FF2B5EF4-FFF2-40B4-BE49-F238E27FC236}">
                <a16:creationId xmlns:a16="http://schemas.microsoft.com/office/drawing/2014/main" id="{FA8AB01F-B163-2D52-C20B-652EB66E7C94}"/>
              </a:ext>
            </a:extLst>
          </p:cNvPr>
          <p:cNvPicPr>
            <a:picLocks noChangeAspect="1"/>
          </p:cNvPicPr>
          <p:nvPr/>
        </p:nvPicPr>
        <p:blipFill>
          <a:blip r:embed="rId2"/>
          <a:stretch>
            <a:fillRect/>
          </a:stretch>
        </p:blipFill>
        <p:spPr>
          <a:xfrm>
            <a:off x="634412" y="1766455"/>
            <a:ext cx="6009693" cy="5091545"/>
          </a:xfrm>
          <a:prstGeom prst="rect">
            <a:avLst/>
          </a:prstGeom>
          <a:ln>
            <a:solidFill>
              <a:schemeClr val="tx1"/>
            </a:solidFill>
          </a:ln>
        </p:spPr>
      </p:pic>
      <p:pic>
        <p:nvPicPr>
          <p:cNvPr id="5" name="Picture 4">
            <a:extLst>
              <a:ext uri="{FF2B5EF4-FFF2-40B4-BE49-F238E27FC236}">
                <a16:creationId xmlns:a16="http://schemas.microsoft.com/office/drawing/2014/main" id="{729956EB-2F1F-ADAC-3EA3-0BE6A038E00C}"/>
              </a:ext>
            </a:extLst>
          </p:cNvPr>
          <p:cNvPicPr>
            <a:picLocks noChangeAspect="1"/>
          </p:cNvPicPr>
          <p:nvPr/>
        </p:nvPicPr>
        <p:blipFill>
          <a:blip r:embed="rId3"/>
          <a:stretch>
            <a:fillRect/>
          </a:stretch>
        </p:blipFill>
        <p:spPr>
          <a:xfrm>
            <a:off x="5324513" y="1600962"/>
            <a:ext cx="6735870" cy="4786633"/>
          </a:xfrm>
          <a:prstGeom prst="rect">
            <a:avLst/>
          </a:prstGeom>
          <a:ln>
            <a:solidFill>
              <a:schemeClr val="tx1"/>
            </a:solidFill>
          </a:ln>
        </p:spPr>
      </p:pic>
    </p:spTree>
    <p:extLst>
      <p:ext uri="{BB962C8B-B14F-4D97-AF65-F5344CB8AC3E}">
        <p14:creationId xmlns:p14="http://schemas.microsoft.com/office/powerpoint/2010/main" val="106838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50CAB-CE8D-A916-1260-052BA6E81EF8}"/>
              </a:ext>
            </a:extLst>
          </p:cNvPr>
          <p:cNvSpPr>
            <a:spLocks noGrp="1"/>
          </p:cNvSpPr>
          <p:nvPr>
            <p:ph type="body" sz="quarter" idx="10"/>
          </p:nvPr>
        </p:nvSpPr>
        <p:spPr>
          <a:xfrm>
            <a:off x="708026" y="1084263"/>
            <a:ext cx="5141106" cy="4521200"/>
          </a:xfrm>
        </p:spPr>
        <p:txBody>
          <a:bodyPr/>
          <a:lstStyle/>
          <a:p>
            <a:r>
              <a:rPr lang="en-US" b="1" dirty="0">
                <a:solidFill>
                  <a:srgbClr val="BA0C2F"/>
                </a:solidFill>
              </a:rPr>
              <a:t>UPDATE: </a:t>
            </a:r>
            <a:r>
              <a:rPr lang="en-US" dirty="0"/>
              <a:t>Winter – will be using Quarto instead of R Markdown</a:t>
            </a:r>
          </a:p>
          <a:p>
            <a:r>
              <a:rPr lang="en-US" dirty="0"/>
              <a:t>Table of contents can stay visible</a:t>
            </a:r>
          </a:p>
          <a:p>
            <a:r>
              <a:rPr lang="en-US" dirty="0"/>
              <a:t>May try to add Python code examples!!??</a:t>
            </a:r>
          </a:p>
        </p:txBody>
      </p:sp>
      <p:sp>
        <p:nvSpPr>
          <p:cNvPr id="3" name="Title 2">
            <a:extLst>
              <a:ext uri="{FF2B5EF4-FFF2-40B4-BE49-F238E27FC236}">
                <a16:creationId xmlns:a16="http://schemas.microsoft.com/office/drawing/2014/main" id="{D9FF82AC-9AB9-31E1-F0B7-F8E54E71C0C2}"/>
              </a:ext>
            </a:extLst>
          </p:cNvPr>
          <p:cNvSpPr>
            <a:spLocks noGrp="1"/>
          </p:cNvSpPr>
          <p:nvPr>
            <p:ph type="title"/>
          </p:nvPr>
        </p:nvSpPr>
        <p:spPr/>
        <p:txBody>
          <a:bodyPr/>
          <a:lstStyle/>
          <a:p>
            <a:r>
              <a:rPr lang="en-US" dirty="0"/>
              <a:t>Class Notes</a:t>
            </a:r>
          </a:p>
        </p:txBody>
      </p:sp>
      <p:pic>
        <p:nvPicPr>
          <p:cNvPr id="4" name="Picture 3">
            <a:extLst>
              <a:ext uri="{FF2B5EF4-FFF2-40B4-BE49-F238E27FC236}">
                <a16:creationId xmlns:a16="http://schemas.microsoft.com/office/drawing/2014/main" id="{DA716651-6749-8354-2D3F-CFB5B15E57E8}"/>
              </a:ext>
            </a:extLst>
          </p:cNvPr>
          <p:cNvPicPr>
            <a:picLocks noChangeAspect="1"/>
          </p:cNvPicPr>
          <p:nvPr/>
        </p:nvPicPr>
        <p:blipFill>
          <a:blip r:embed="rId2"/>
          <a:stretch>
            <a:fillRect/>
          </a:stretch>
        </p:blipFill>
        <p:spPr>
          <a:xfrm>
            <a:off x="5991722" y="1084263"/>
            <a:ext cx="6034606" cy="4046736"/>
          </a:xfrm>
          <a:prstGeom prst="rect">
            <a:avLst/>
          </a:prstGeom>
          <a:ln>
            <a:solidFill>
              <a:schemeClr val="tx1"/>
            </a:solidFill>
          </a:ln>
        </p:spPr>
      </p:pic>
      <p:pic>
        <p:nvPicPr>
          <p:cNvPr id="5" name="Picture 4">
            <a:extLst>
              <a:ext uri="{FF2B5EF4-FFF2-40B4-BE49-F238E27FC236}">
                <a16:creationId xmlns:a16="http://schemas.microsoft.com/office/drawing/2014/main" id="{C03C984A-9E1C-9038-B677-0AAB33224433}"/>
              </a:ext>
            </a:extLst>
          </p:cNvPr>
          <p:cNvPicPr>
            <a:picLocks noChangeAspect="1"/>
          </p:cNvPicPr>
          <p:nvPr/>
        </p:nvPicPr>
        <p:blipFill>
          <a:blip r:embed="rId3"/>
          <a:stretch>
            <a:fillRect/>
          </a:stretch>
        </p:blipFill>
        <p:spPr>
          <a:xfrm>
            <a:off x="286532" y="4160981"/>
            <a:ext cx="5562600" cy="2463800"/>
          </a:xfrm>
          <a:prstGeom prst="rect">
            <a:avLst/>
          </a:prstGeom>
          <a:ln>
            <a:solidFill>
              <a:schemeClr val="tx1"/>
            </a:solidFill>
          </a:ln>
        </p:spPr>
      </p:pic>
    </p:spTree>
    <p:extLst>
      <p:ext uri="{BB962C8B-B14F-4D97-AF65-F5344CB8AC3E}">
        <p14:creationId xmlns:p14="http://schemas.microsoft.com/office/powerpoint/2010/main" val="6417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27FB6-56A7-D864-9BDC-4D2E6519AE02}"/>
              </a:ext>
            </a:extLst>
          </p:cNvPr>
          <p:cNvSpPr>
            <a:spLocks noGrp="1"/>
          </p:cNvSpPr>
          <p:nvPr>
            <p:ph type="body" sz="quarter" idx="10"/>
          </p:nvPr>
        </p:nvSpPr>
        <p:spPr/>
        <p:txBody>
          <a:bodyPr>
            <a:normAutofit/>
          </a:bodyPr>
          <a:lstStyle/>
          <a:p>
            <a:r>
              <a:rPr lang="en-US" sz="3000" dirty="0"/>
              <a:t>After the first week, I don’t focus on “programming”, but I motivate understanding of “programming” by</a:t>
            </a:r>
          </a:p>
          <a:p>
            <a:pPr lvl="1"/>
            <a:r>
              <a:rPr lang="en-US" sz="3000" dirty="0"/>
              <a:t>including functions and loops to automate </a:t>
            </a:r>
          </a:p>
          <a:p>
            <a:pPr lvl="2"/>
            <a:r>
              <a:rPr lang="en-US" sz="3000" dirty="0"/>
              <a:t>the modeling process </a:t>
            </a:r>
          </a:p>
          <a:p>
            <a:pPr lvl="2"/>
            <a:r>
              <a:rPr lang="en-US" sz="3000" dirty="0"/>
              <a:t>capturing/formatting results</a:t>
            </a:r>
          </a:p>
        </p:txBody>
      </p:sp>
      <p:sp>
        <p:nvSpPr>
          <p:cNvPr id="3" name="Title 2">
            <a:extLst>
              <a:ext uri="{FF2B5EF4-FFF2-40B4-BE49-F238E27FC236}">
                <a16:creationId xmlns:a16="http://schemas.microsoft.com/office/drawing/2014/main" id="{8BFA28FA-663A-F105-D6D9-603E87514613}"/>
              </a:ext>
            </a:extLst>
          </p:cNvPr>
          <p:cNvSpPr>
            <a:spLocks noGrp="1"/>
          </p:cNvSpPr>
          <p:nvPr>
            <p:ph type="title"/>
          </p:nvPr>
        </p:nvSpPr>
        <p:spPr/>
        <p:txBody>
          <a:bodyPr/>
          <a:lstStyle/>
          <a:p>
            <a:r>
              <a:rPr lang="en-US" dirty="0"/>
              <a:t>Class Notes</a:t>
            </a:r>
          </a:p>
        </p:txBody>
      </p:sp>
    </p:spTree>
    <p:extLst>
      <p:ext uri="{BB962C8B-B14F-4D97-AF65-F5344CB8AC3E}">
        <p14:creationId xmlns:p14="http://schemas.microsoft.com/office/powerpoint/2010/main" val="1219375836"/>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spcFirstLastPara="1" vert="horz" wrap="square" lIns="121900" tIns="121900" rIns="121900" bIns="121900" rtlCol="0" anchor="t" anchorCtr="0">
        <a:noAutofit/>
      </a:bodyPr>
      <a:lstStyle>
        <a:defPPr marL="0" indent="0" algn="l">
          <a:buNone/>
          <a:defRPr sz="1600" b="1" dirty="0">
            <a:solidFill>
              <a:srgbClr val="AA9767"/>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B313E2FACE284FBA7FBABFECFD17C3" ma:contentTypeVersion="16" ma:contentTypeDescription="Create a new document." ma:contentTypeScope="" ma:versionID="afd038d2e048478160bdfb474e5cca7b">
  <xsd:schema xmlns:xsd="http://www.w3.org/2001/XMLSchema" xmlns:xs="http://www.w3.org/2001/XMLSchema" xmlns:p="http://schemas.microsoft.com/office/2006/metadata/properties" xmlns:ns2="99fe84f1-85f4-4f00-95b9-3dfdff18cfef" xmlns:ns3="5cf89aea-cac7-446f-a0c1-b88393cec956" targetNamespace="http://schemas.microsoft.com/office/2006/metadata/properties" ma:root="true" ma:fieldsID="cd8a5154cd68586404ba5f4c96f9cb42" ns2:_="" ns3:_="">
    <xsd:import namespace="99fe84f1-85f4-4f00-95b9-3dfdff18cfef"/>
    <xsd:import namespace="5cf89aea-cac7-446f-a0c1-b88393cec95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fe84f1-85f4-4f00-95b9-3dfdff18cf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a5d4096-f54e-457a-8f2d-f1e5b722676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cf89aea-cac7-446f-a0c1-b88393cec95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2a15568-86d0-40a7-b689-ab4a2aa034ed}" ma:internalName="TaxCatchAll" ma:showField="CatchAllData" ma:web="5cf89aea-cac7-446f-a0c1-b88393cec95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70BE51-3A2D-4E08-9E12-3971D56E4F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fe84f1-85f4-4f00-95b9-3dfdff18cfef"/>
    <ds:schemaRef ds:uri="5cf89aea-cac7-446f-a0c1-b88393cec9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8C508D-44B1-4187-B6F5-50A8AC988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9256</TotalTime>
  <Words>2228</Words>
  <Application>Microsoft Macintosh PowerPoint</Application>
  <PresentationFormat>Widescreen</PresentationFormat>
  <Paragraphs>287</Paragraphs>
  <Slides>38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Helvetica Neue</vt:lpstr>
      <vt:lpstr>Neue Haas Grotesk Text Pro</vt:lpstr>
      <vt:lpstr>Neue Haas Unica W1G</vt:lpstr>
      <vt:lpstr>Times New Roman</vt:lpstr>
      <vt:lpstr>Office Theme</vt:lpstr>
      <vt:lpstr>DASI:  Advanced Predictive Modeling Course and Scholarship of Teaching and Learning (SoTL)     Kellie Keeling</vt:lpstr>
      <vt:lpstr>The Problem</vt:lpstr>
      <vt:lpstr>Goals for Today</vt:lpstr>
      <vt:lpstr>Adv Predictive Modeling with R</vt:lpstr>
      <vt:lpstr>Adv Predictive Modeling with R</vt:lpstr>
      <vt:lpstr>Approach to Programming  DataCamp www.datacamp.com/  groups/classrooms</vt:lpstr>
      <vt:lpstr>Class Notes</vt:lpstr>
      <vt:lpstr>Class Notes</vt:lpstr>
      <vt:lpstr>Class Notes</vt:lpstr>
      <vt:lpstr>PowerPoint Presentation</vt:lpstr>
      <vt:lpstr>PowerPoint Presentation</vt:lpstr>
      <vt:lpstr>Research Study</vt:lpstr>
      <vt:lpstr>Coding Quizzes</vt:lpstr>
      <vt:lpstr>Modeling Quizzes</vt:lpstr>
      <vt:lpstr>Coding/Modeling Quizzes</vt:lpstr>
      <vt:lpstr>Student Comments</vt:lpstr>
      <vt:lpstr>Student Comments</vt:lpstr>
      <vt:lpstr>Student Comments</vt:lpstr>
      <vt:lpstr>Confident?</vt:lpstr>
      <vt:lpstr>Limitations/Future</vt:lpstr>
      <vt:lpstr>PAUSE</vt:lpstr>
      <vt:lpstr>?s From ESTL ‘12</vt:lpstr>
      <vt:lpstr>Resources</vt:lpstr>
      <vt:lpstr>What is the Scholarship of Teaching and Learning (SoTL)?</vt:lpstr>
      <vt:lpstr>PowerPoint Presentation</vt:lpstr>
      <vt:lpstr>What is SoTL?</vt:lpstr>
      <vt:lpstr>Categories of SoTL</vt:lpstr>
      <vt:lpstr>5 Genres of SoTL</vt:lpstr>
      <vt:lpstr>My SoTL Journey</vt:lpstr>
      <vt:lpstr>Engaging in SoTL - 3 Main Benefits</vt:lpstr>
      <vt:lpstr>Triple Dip!!</vt:lpstr>
      <vt:lpstr>Designing Your Study Worksheet (ESTL 12)</vt:lpstr>
      <vt:lpstr>Steps to SoTL Publication</vt:lpstr>
      <vt:lpstr>Where can I publish?</vt:lpstr>
      <vt:lpstr>PowerPoint Presentation</vt:lpstr>
      <vt:lpstr>Where can I publish?</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Kari Burns</dc:creator>
  <cp:lastModifiedBy>Kellie Keeling</cp:lastModifiedBy>
  <cp:revision>117</cp:revision>
  <dcterms:created xsi:type="dcterms:W3CDTF">2022-08-05T15:32:47Z</dcterms:created>
  <dcterms:modified xsi:type="dcterms:W3CDTF">2022-11-20T12:32:24Z</dcterms:modified>
</cp:coreProperties>
</file>